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73" r:id="rId1"/>
  </p:sldMasterIdLst>
  <p:notesMasterIdLst>
    <p:notesMasterId r:id="rId22"/>
  </p:notesMasterIdLst>
  <p:sldIdLst>
    <p:sldId id="265" r:id="rId2"/>
    <p:sldId id="279" r:id="rId3"/>
    <p:sldId id="283" r:id="rId4"/>
    <p:sldId id="266" r:id="rId5"/>
    <p:sldId id="267" r:id="rId6"/>
    <p:sldId id="269" r:id="rId7"/>
    <p:sldId id="268" r:id="rId8"/>
    <p:sldId id="270" r:id="rId9"/>
    <p:sldId id="271" r:id="rId10"/>
    <p:sldId id="272" r:id="rId11"/>
    <p:sldId id="278" r:id="rId12"/>
    <p:sldId id="276" r:id="rId13"/>
    <p:sldId id="275" r:id="rId14"/>
    <p:sldId id="273" r:id="rId15"/>
    <p:sldId id="288" r:id="rId16"/>
    <p:sldId id="287" r:id="rId17"/>
    <p:sldId id="286" r:id="rId18"/>
    <p:sldId id="285" r:id="rId19"/>
    <p:sldId id="284" r:id="rId20"/>
    <p:sldId id="277"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101" d="100"/>
          <a:sy n="101" d="100"/>
        </p:scale>
        <p:origin x="990"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DE8AA67-A1FD-403F-8984-CE4FE95F205D}" type="datetimeFigureOut">
              <a:rPr lang="en-US" smtClean="0"/>
              <a:t>1/3/2025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1419C33-B154-4669-8D7E-BBCB56880182}" type="slidenum">
              <a:rPr lang="en-US" smtClean="0"/>
              <a:t>‹#›</a:t>
            </a:fld>
            <a:endParaRPr lang="en-US"/>
          </a:p>
        </p:txBody>
      </p:sp>
    </p:spTree>
    <p:extLst>
      <p:ext uri="{BB962C8B-B14F-4D97-AF65-F5344CB8AC3E}">
        <p14:creationId xmlns:p14="http://schemas.microsoft.com/office/powerpoint/2010/main" val="24250640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solidFill>
                <a:schemeClr val="accent1"/>
              </a:solidFill>
            </a:endParaRPr>
          </a:p>
          <a:p>
            <a:endParaRPr lang="en-US" dirty="0">
              <a:solidFill>
                <a:schemeClr val="accent1"/>
              </a:solidFill>
            </a:endParaRPr>
          </a:p>
          <a:p>
            <a:endParaRPr lang="en-US" dirty="0"/>
          </a:p>
        </p:txBody>
      </p:sp>
      <p:sp>
        <p:nvSpPr>
          <p:cNvPr id="4" name="Slide Number Placeholder 3"/>
          <p:cNvSpPr>
            <a:spLocks noGrp="1"/>
          </p:cNvSpPr>
          <p:nvPr>
            <p:ph type="sldNum" sz="quarter" idx="5"/>
          </p:nvPr>
        </p:nvSpPr>
        <p:spPr/>
        <p:txBody>
          <a:bodyPr/>
          <a:lstStyle/>
          <a:p>
            <a:fld id="{31419C33-B154-4669-8D7E-BBCB56880182}" type="slidenum">
              <a:rPr lang="en-US" smtClean="0"/>
              <a:t>1</a:t>
            </a:fld>
            <a:endParaRPr lang="en-US"/>
          </a:p>
        </p:txBody>
      </p:sp>
    </p:spTree>
    <p:extLst>
      <p:ext uri="{BB962C8B-B14F-4D97-AF65-F5344CB8AC3E}">
        <p14:creationId xmlns:p14="http://schemas.microsoft.com/office/powerpoint/2010/main" val="16509008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72BA92-40AD-F99D-A07E-F15ED99296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5013F2A-A190-8505-8387-FBBC47FFFC8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0A8EE82-EEEB-240A-0036-783217EA5CFC}"/>
              </a:ext>
            </a:extLst>
          </p:cNvPr>
          <p:cNvSpPr>
            <a:spLocks noGrp="1"/>
          </p:cNvSpPr>
          <p:nvPr>
            <p:ph type="body" idx="1"/>
          </p:nvPr>
        </p:nvSpPr>
        <p:spPr/>
        <p:txBody>
          <a:bodyPr/>
          <a:lstStyle/>
          <a:p>
            <a:r>
              <a:rPr lang="en-US" dirty="0"/>
              <a:t>Vision: 1. What is F3&gt; Discipleship based teaching ministry. Why come to F3&gt; A place to grow your faith and build friendships? How it integrates with other ministries and churches. </a:t>
            </a:r>
          </a:p>
        </p:txBody>
      </p:sp>
      <p:sp>
        <p:nvSpPr>
          <p:cNvPr id="4" name="Slide Number Placeholder 3">
            <a:extLst>
              <a:ext uri="{FF2B5EF4-FFF2-40B4-BE49-F238E27FC236}">
                <a16:creationId xmlns:a16="http://schemas.microsoft.com/office/drawing/2014/main" id="{47EBF465-A11D-5414-3AB6-19AE8F729886}"/>
              </a:ext>
            </a:extLst>
          </p:cNvPr>
          <p:cNvSpPr>
            <a:spLocks noGrp="1"/>
          </p:cNvSpPr>
          <p:nvPr>
            <p:ph type="sldNum" sz="quarter" idx="5"/>
          </p:nvPr>
        </p:nvSpPr>
        <p:spPr/>
        <p:txBody>
          <a:bodyPr/>
          <a:lstStyle/>
          <a:p>
            <a:fld id="{31419C33-B154-4669-8D7E-BBCB56880182}" type="slidenum">
              <a:rPr lang="en-US" smtClean="0"/>
              <a:t>2</a:t>
            </a:fld>
            <a:endParaRPr lang="en-US"/>
          </a:p>
        </p:txBody>
      </p:sp>
    </p:spTree>
    <p:extLst>
      <p:ext uri="{BB962C8B-B14F-4D97-AF65-F5344CB8AC3E}">
        <p14:creationId xmlns:p14="http://schemas.microsoft.com/office/powerpoint/2010/main" val="14363191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BA4B92-205F-FE07-F1CE-6EE22EEFB92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14DD279-CB03-ABDD-E22A-D698E6FBF7C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46C5CA1-E63B-D22A-37A8-ECCBFC4E862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effectLst/>
                <a:latin typeface="Arial" panose="020B0604020202020204" pitchFamily="34" charset="0"/>
                <a:ea typeface="Calibri" panose="020F0502020204030204" pitchFamily="34" charset="0"/>
                <a:cs typeface="Times New Roman" panose="02020603050405020304" pitchFamily="18" charset="0"/>
              </a:rPr>
              <a:t>Our hope and prayer are that this course will help you in your journey of faith to sense your calling and to raise strong families because strong individuals make a strong family and strong families make a strong church.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a:extLst>
              <a:ext uri="{FF2B5EF4-FFF2-40B4-BE49-F238E27FC236}">
                <a16:creationId xmlns:a16="http://schemas.microsoft.com/office/drawing/2014/main" id="{17ED869F-4D4B-CA2A-503B-6E69EA281D70}"/>
              </a:ext>
            </a:extLst>
          </p:cNvPr>
          <p:cNvSpPr>
            <a:spLocks noGrp="1"/>
          </p:cNvSpPr>
          <p:nvPr>
            <p:ph type="sldNum" sz="quarter" idx="5"/>
          </p:nvPr>
        </p:nvSpPr>
        <p:spPr/>
        <p:txBody>
          <a:bodyPr/>
          <a:lstStyle/>
          <a:p>
            <a:fld id="{31419C33-B154-4669-8D7E-BBCB56880182}" type="slidenum">
              <a:rPr lang="en-US" smtClean="0"/>
              <a:t>3</a:t>
            </a:fld>
            <a:endParaRPr lang="en-US"/>
          </a:p>
        </p:txBody>
      </p:sp>
    </p:spTree>
    <p:extLst>
      <p:ext uri="{BB962C8B-B14F-4D97-AF65-F5344CB8AC3E}">
        <p14:creationId xmlns:p14="http://schemas.microsoft.com/office/powerpoint/2010/main" val="20672303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F653F5-A264-5509-9385-36AA6196FFA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D5D5CB-278F-557C-E060-44A47878D77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6E06FDB-D849-7F09-C26A-38F0DC555D4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FAA34D4-0AF5-20DB-FEE8-16B6581F6891}"/>
              </a:ext>
            </a:extLst>
          </p:cNvPr>
          <p:cNvSpPr>
            <a:spLocks noGrp="1"/>
          </p:cNvSpPr>
          <p:nvPr>
            <p:ph type="sldNum" sz="quarter" idx="5"/>
          </p:nvPr>
        </p:nvSpPr>
        <p:spPr/>
        <p:txBody>
          <a:bodyPr/>
          <a:lstStyle/>
          <a:p>
            <a:fld id="{31419C33-B154-4669-8D7E-BBCB56880182}" type="slidenum">
              <a:rPr lang="en-US" smtClean="0"/>
              <a:t>4</a:t>
            </a:fld>
            <a:endParaRPr lang="en-US"/>
          </a:p>
        </p:txBody>
      </p:sp>
    </p:spTree>
    <p:extLst>
      <p:ext uri="{BB962C8B-B14F-4D97-AF65-F5344CB8AC3E}">
        <p14:creationId xmlns:p14="http://schemas.microsoft.com/office/powerpoint/2010/main" val="18037887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C61A6A-14DB-31EC-34A0-525323E6A31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92B417-497C-059E-13F3-E4F909C6D71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EE656A4-780F-654F-A258-80E2DFAE40FC}"/>
              </a:ext>
            </a:extLst>
          </p:cNvPr>
          <p:cNvSpPr>
            <a:spLocks noGrp="1"/>
          </p:cNvSpPr>
          <p:nvPr>
            <p:ph type="body" idx="1"/>
          </p:nvPr>
        </p:nvSpPr>
        <p:spPr/>
        <p:txBody>
          <a:bodyPr/>
          <a:lstStyle/>
          <a:p>
            <a:r>
              <a:rPr lang="en-US" dirty="0"/>
              <a:t>Focus on M&amp;M vs Death &amp; Resurrection of Jesus for each writer</a:t>
            </a:r>
          </a:p>
        </p:txBody>
      </p:sp>
      <p:sp>
        <p:nvSpPr>
          <p:cNvPr id="4" name="Slide Number Placeholder 3">
            <a:extLst>
              <a:ext uri="{FF2B5EF4-FFF2-40B4-BE49-F238E27FC236}">
                <a16:creationId xmlns:a16="http://schemas.microsoft.com/office/drawing/2014/main" id="{95D91C75-0B66-EBEB-67C6-EB48F9E191AA}"/>
              </a:ext>
            </a:extLst>
          </p:cNvPr>
          <p:cNvSpPr>
            <a:spLocks noGrp="1"/>
          </p:cNvSpPr>
          <p:nvPr>
            <p:ph type="sldNum" sz="quarter" idx="5"/>
          </p:nvPr>
        </p:nvSpPr>
        <p:spPr/>
        <p:txBody>
          <a:bodyPr/>
          <a:lstStyle/>
          <a:p>
            <a:fld id="{31419C33-B154-4669-8D7E-BBCB56880182}" type="slidenum">
              <a:rPr lang="en-US" smtClean="0"/>
              <a:t>5</a:t>
            </a:fld>
            <a:endParaRPr lang="en-US"/>
          </a:p>
        </p:txBody>
      </p:sp>
    </p:spTree>
    <p:extLst>
      <p:ext uri="{BB962C8B-B14F-4D97-AF65-F5344CB8AC3E}">
        <p14:creationId xmlns:p14="http://schemas.microsoft.com/office/powerpoint/2010/main" val="25661068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B57135-2D87-4507-037C-BA81FCB57A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FA928F-B1FD-E75D-0216-41445D67A3A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0D9B90E-95B3-2B8D-997C-EDF4DD5DCFE8}"/>
              </a:ext>
            </a:extLst>
          </p:cNvPr>
          <p:cNvSpPr>
            <a:spLocks noGrp="1"/>
          </p:cNvSpPr>
          <p:nvPr>
            <p:ph type="body" idx="1"/>
          </p:nvPr>
        </p:nvSpPr>
        <p:spPr/>
        <p:txBody>
          <a:bodyPr/>
          <a:lstStyle/>
          <a:p>
            <a:r>
              <a:rPr lang="en-US" dirty="0"/>
              <a:t>Vision: 1. What is F3&gt; Discipleship based teaching ministry. Why come to F3&gt; A place to grow your faith and build friendships? How it integrates with other ministries and churches. </a:t>
            </a:r>
          </a:p>
        </p:txBody>
      </p:sp>
      <p:sp>
        <p:nvSpPr>
          <p:cNvPr id="4" name="Slide Number Placeholder 3">
            <a:extLst>
              <a:ext uri="{FF2B5EF4-FFF2-40B4-BE49-F238E27FC236}">
                <a16:creationId xmlns:a16="http://schemas.microsoft.com/office/drawing/2014/main" id="{6E9A7949-4AA8-922F-6A8F-31BCB1D2A3BC}"/>
              </a:ext>
            </a:extLst>
          </p:cNvPr>
          <p:cNvSpPr>
            <a:spLocks noGrp="1"/>
          </p:cNvSpPr>
          <p:nvPr>
            <p:ph type="sldNum" sz="quarter" idx="5"/>
          </p:nvPr>
        </p:nvSpPr>
        <p:spPr/>
        <p:txBody>
          <a:bodyPr/>
          <a:lstStyle/>
          <a:p>
            <a:fld id="{31419C33-B154-4669-8D7E-BBCB56880182}" type="slidenum">
              <a:rPr lang="en-US" smtClean="0"/>
              <a:t>6</a:t>
            </a:fld>
            <a:endParaRPr lang="en-US"/>
          </a:p>
        </p:txBody>
      </p:sp>
    </p:spTree>
    <p:extLst>
      <p:ext uri="{BB962C8B-B14F-4D97-AF65-F5344CB8AC3E}">
        <p14:creationId xmlns:p14="http://schemas.microsoft.com/office/powerpoint/2010/main" val="6248180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DE4A21-4438-6C8D-6CD2-6A288C7A7F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1562E44-2571-DB0C-6A89-13BAC10A003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0E9A306-2A44-6672-35ED-3CCEB1BCD543}"/>
              </a:ext>
            </a:extLst>
          </p:cNvPr>
          <p:cNvSpPr>
            <a:spLocks noGrp="1"/>
          </p:cNvSpPr>
          <p:nvPr>
            <p:ph type="body" idx="1"/>
          </p:nvPr>
        </p:nvSpPr>
        <p:spPr/>
        <p:txBody>
          <a:bodyPr/>
          <a:lstStyle/>
          <a:p>
            <a:r>
              <a:rPr lang="en-US" dirty="0"/>
              <a:t>Vision: 1. What is F3&gt; Discipleship based teaching ministry. Why come to F3&gt; A place to grow your faith and build friendships? How it integrates with other ministries and churches. </a:t>
            </a:r>
          </a:p>
        </p:txBody>
      </p:sp>
      <p:sp>
        <p:nvSpPr>
          <p:cNvPr id="4" name="Slide Number Placeholder 3">
            <a:extLst>
              <a:ext uri="{FF2B5EF4-FFF2-40B4-BE49-F238E27FC236}">
                <a16:creationId xmlns:a16="http://schemas.microsoft.com/office/drawing/2014/main" id="{C9047521-D910-FE6F-7592-F93AF7D2A9FB}"/>
              </a:ext>
            </a:extLst>
          </p:cNvPr>
          <p:cNvSpPr>
            <a:spLocks noGrp="1"/>
          </p:cNvSpPr>
          <p:nvPr>
            <p:ph type="sldNum" sz="quarter" idx="5"/>
          </p:nvPr>
        </p:nvSpPr>
        <p:spPr/>
        <p:txBody>
          <a:bodyPr/>
          <a:lstStyle/>
          <a:p>
            <a:fld id="{31419C33-B154-4669-8D7E-BBCB56880182}" type="slidenum">
              <a:rPr lang="en-US" smtClean="0"/>
              <a:t>7</a:t>
            </a:fld>
            <a:endParaRPr lang="en-US"/>
          </a:p>
        </p:txBody>
      </p:sp>
    </p:spTree>
    <p:extLst>
      <p:ext uri="{BB962C8B-B14F-4D97-AF65-F5344CB8AC3E}">
        <p14:creationId xmlns:p14="http://schemas.microsoft.com/office/powerpoint/2010/main" val="14884609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748D0D-FD05-CEB9-AD04-864039473EA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D6B581B-4609-B532-A501-7D2A4310E11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F95A54F-FAD6-3341-5C22-4D262F7128D8}"/>
              </a:ext>
            </a:extLst>
          </p:cNvPr>
          <p:cNvSpPr>
            <a:spLocks noGrp="1"/>
          </p:cNvSpPr>
          <p:nvPr>
            <p:ph type="body" idx="1"/>
          </p:nvPr>
        </p:nvSpPr>
        <p:spPr/>
        <p:txBody>
          <a:bodyPr/>
          <a:lstStyle/>
          <a:p>
            <a:r>
              <a:rPr lang="en-US" dirty="0"/>
              <a:t>Vision: 1. What is F3&gt; Discipleship based teaching ministry. Why come to F3&gt; A place to grow your faith and build friendships? How it integrates with other ministries and churches. </a:t>
            </a:r>
          </a:p>
        </p:txBody>
      </p:sp>
      <p:sp>
        <p:nvSpPr>
          <p:cNvPr id="4" name="Slide Number Placeholder 3">
            <a:extLst>
              <a:ext uri="{FF2B5EF4-FFF2-40B4-BE49-F238E27FC236}">
                <a16:creationId xmlns:a16="http://schemas.microsoft.com/office/drawing/2014/main" id="{DB5CF400-A8B1-86F6-7BBD-50BF19ADA9AC}"/>
              </a:ext>
            </a:extLst>
          </p:cNvPr>
          <p:cNvSpPr>
            <a:spLocks noGrp="1"/>
          </p:cNvSpPr>
          <p:nvPr>
            <p:ph type="sldNum" sz="quarter" idx="5"/>
          </p:nvPr>
        </p:nvSpPr>
        <p:spPr/>
        <p:txBody>
          <a:bodyPr/>
          <a:lstStyle/>
          <a:p>
            <a:fld id="{31419C33-B154-4669-8D7E-BBCB56880182}" type="slidenum">
              <a:rPr lang="en-US" smtClean="0"/>
              <a:t>8</a:t>
            </a:fld>
            <a:endParaRPr lang="en-US"/>
          </a:p>
        </p:txBody>
      </p:sp>
    </p:spTree>
    <p:extLst>
      <p:ext uri="{BB962C8B-B14F-4D97-AF65-F5344CB8AC3E}">
        <p14:creationId xmlns:p14="http://schemas.microsoft.com/office/powerpoint/2010/main" val="38087469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9E0E26-5DD2-39FB-B67C-48ACA63AF4B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A0B47A2-B22F-4B29-435D-A9BE2C2DCE1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CD0FE4B-FC4D-32E9-3B8D-FB34D1E91EBE}"/>
              </a:ext>
            </a:extLst>
          </p:cNvPr>
          <p:cNvSpPr>
            <a:spLocks noGrp="1"/>
          </p:cNvSpPr>
          <p:nvPr>
            <p:ph type="body" idx="1"/>
          </p:nvPr>
        </p:nvSpPr>
        <p:spPr/>
        <p:txBody>
          <a:bodyPr/>
          <a:lstStyle/>
          <a:p>
            <a:r>
              <a:rPr lang="en-US" dirty="0"/>
              <a:t>Vision: 1. What is F3&gt; Discipleship based teaching ministry. Why come to F3&gt; A place to grow your faith and build friendships? How it integrates with other ministries and churches. </a:t>
            </a:r>
          </a:p>
        </p:txBody>
      </p:sp>
      <p:sp>
        <p:nvSpPr>
          <p:cNvPr id="4" name="Slide Number Placeholder 3">
            <a:extLst>
              <a:ext uri="{FF2B5EF4-FFF2-40B4-BE49-F238E27FC236}">
                <a16:creationId xmlns:a16="http://schemas.microsoft.com/office/drawing/2014/main" id="{4D47DCEC-2C29-A318-4A96-5FEC6FD2123C}"/>
              </a:ext>
            </a:extLst>
          </p:cNvPr>
          <p:cNvSpPr>
            <a:spLocks noGrp="1"/>
          </p:cNvSpPr>
          <p:nvPr>
            <p:ph type="sldNum" sz="quarter" idx="5"/>
          </p:nvPr>
        </p:nvSpPr>
        <p:spPr/>
        <p:txBody>
          <a:bodyPr/>
          <a:lstStyle/>
          <a:p>
            <a:fld id="{31419C33-B154-4669-8D7E-BBCB56880182}" type="slidenum">
              <a:rPr lang="en-US" smtClean="0"/>
              <a:t>9</a:t>
            </a:fld>
            <a:endParaRPr lang="en-US"/>
          </a:p>
        </p:txBody>
      </p:sp>
    </p:spTree>
    <p:extLst>
      <p:ext uri="{BB962C8B-B14F-4D97-AF65-F5344CB8AC3E}">
        <p14:creationId xmlns:p14="http://schemas.microsoft.com/office/powerpoint/2010/main" val="35262412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4FA6D1-28AA-6D9E-6572-A4044E79FE1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9719641-0A8E-2899-2B9C-7F9D416FC4E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2B495BF-DA99-B604-AC89-4CC1EC71012F}"/>
              </a:ext>
            </a:extLst>
          </p:cNvPr>
          <p:cNvSpPr>
            <a:spLocks noGrp="1"/>
          </p:cNvSpPr>
          <p:nvPr>
            <p:ph type="body" idx="1"/>
          </p:nvPr>
        </p:nvSpPr>
        <p:spPr/>
        <p:txBody>
          <a:bodyPr/>
          <a:lstStyle/>
          <a:p>
            <a:r>
              <a:rPr lang="en-US" dirty="0"/>
              <a:t>Vision: 1. What is F3&gt; Discipleship based teaching ministry. Why come to F3&gt; A place to grow your faith and build friendships? How it integrates with other ministries and churches. </a:t>
            </a:r>
          </a:p>
        </p:txBody>
      </p:sp>
      <p:sp>
        <p:nvSpPr>
          <p:cNvPr id="4" name="Slide Number Placeholder 3">
            <a:extLst>
              <a:ext uri="{FF2B5EF4-FFF2-40B4-BE49-F238E27FC236}">
                <a16:creationId xmlns:a16="http://schemas.microsoft.com/office/drawing/2014/main" id="{C1915B4D-C6BA-B98E-F18A-3236826D6BF6}"/>
              </a:ext>
            </a:extLst>
          </p:cNvPr>
          <p:cNvSpPr>
            <a:spLocks noGrp="1"/>
          </p:cNvSpPr>
          <p:nvPr>
            <p:ph type="sldNum" sz="quarter" idx="5"/>
          </p:nvPr>
        </p:nvSpPr>
        <p:spPr/>
        <p:txBody>
          <a:bodyPr/>
          <a:lstStyle/>
          <a:p>
            <a:fld id="{31419C33-B154-4669-8D7E-BBCB56880182}" type="slidenum">
              <a:rPr lang="en-US" smtClean="0"/>
              <a:t>10</a:t>
            </a:fld>
            <a:endParaRPr lang="en-US"/>
          </a:p>
        </p:txBody>
      </p:sp>
    </p:spTree>
    <p:extLst>
      <p:ext uri="{BB962C8B-B14F-4D97-AF65-F5344CB8AC3E}">
        <p14:creationId xmlns:p14="http://schemas.microsoft.com/office/powerpoint/2010/main" val="12228559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F548DD-31DF-37F3-D957-A231CD6B39A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E5EA57-FFDA-89A5-A5DC-7F1971DC477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C9C94AC-4DB1-F5E5-90B7-45A2CBF44A7C}"/>
              </a:ext>
            </a:extLst>
          </p:cNvPr>
          <p:cNvSpPr>
            <a:spLocks noGrp="1"/>
          </p:cNvSpPr>
          <p:nvPr>
            <p:ph type="body" idx="1"/>
          </p:nvPr>
        </p:nvSpPr>
        <p:spPr/>
        <p:txBody>
          <a:bodyPr/>
          <a:lstStyle/>
          <a:p>
            <a:r>
              <a:rPr lang="en-US" dirty="0"/>
              <a:t>Vision: 1. What is F3&gt; Discipleship based teaching ministry. Why come to F3&gt; A place to grow your faith and build friendships? How it integrates with other ministries and churches. </a:t>
            </a:r>
          </a:p>
        </p:txBody>
      </p:sp>
      <p:sp>
        <p:nvSpPr>
          <p:cNvPr id="4" name="Slide Number Placeholder 3">
            <a:extLst>
              <a:ext uri="{FF2B5EF4-FFF2-40B4-BE49-F238E27FC236}">
                <a16:creationId xmlns:a16="http://schemas.microsoft.com/office/drawing/2014/main" id="{8BB06E1A-219A-070B-4CCC-97C881C05949}"/>
              </a:ext>
            </a:extLst>
          </p:cNvPr>
          <p:cNvSpPr>
            <a:spLocks noGrp="1"/>
          </p:cNvSpPr>
          <p:nvPr>
            <p:ph type="sldNum" sz="quarter" idx="5"/>
          </p:nvPr>
        </p:nvSpPr>
        <p:spPr/>
        <p:txBody>
          <a:bodyPr/>
          <a:lstStyle/>
          <a:p>
            <a:fld id="{31419C33-B154-4669-8D7E-BBCB56880182}" type="slidenum">
              <a:rPr lang="en-US" smtClean="0"/>
              <a:t>11</a:t>
            </a:fld>
            <a:endParaRPr lang="en-US"/>
          </a:p>
        </p:txBody>
      </p:sp>
    </p:spTree>
    <p:extLst>
      <p:ext uri="{BB962C8B-B14F-4D97-AF65-F5344CB8AC3E}">
        <p14:creationId xmlns:p14="http://schemas.microsoft.com/office/powerpoint/2010/main" val="39363665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BC0FD2-CC02-4B0E-A016-D64675DB9E3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3DE4889-FE4E-CF16-E32E-FCE75569F06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31C83C3-0077-B79F-5799-5F53409C624A}"/>
              </a:ext>
            </a:extLst>
          </p:cNvPr>
          <p:cNvSpPr>
            <a:spLocks noGrp="1"/>
          </p:cNvSpPr>
          <p:nvPr>
            <p:ph type="body" idx="1"/>
          </p:nvPr>
        </p:nvSpPr>
        <p:spPr/>
        <p:txBody>
          <a:bodyPr/>
          <a:lstStyle/>
          <a:p>
            <a:r>
              <a:rPr lang="en-US" dirty="0"/>
              <a:t>Vision: 1. What is F3&gt; Discipleship based teaching ministry. Why come to F3&gt; A place to grow your faith and build friendships? How it integrates with other ministries and churches. </a:t>
            </a:r>
          </a:p>
        </p:txBody>
      </p:sp>
      <p:sp>
        <p:nvSpPr>
          <p:cNvPr id="4" name="Slide Number Placeholder 3">
            <a:extLst>
              <a:ext uri="{FF2B5EF4-FFF2-40B4-BE49-F238E27FC236}">
                <a16:creationId xmlns:a16="http://schemas.microsoft.com/office/drawing/2014/main" id="{443306CF-10A5-2709-3329-60DC5C15833C}"/>
              </a:ext>
            </a:extLst>
          </p:cNvPr>
          <p:cNvSpPr>
            <a:spLocks noGrp="1"/>
          </p:cNvSpPr>
          <p:nvPr>
            <p:ph type="sldNum" sz="quarter" idx="5"/>
          </p:nvPr>
        </p:nvSpPr>
        <p:spPr/>
        <p:txBody>
          <a:bodyPr/>
          <a:lstStyle/>
          <a:p>
            <a:fld id="{31419C33-B154-4669-8D7E-BBCB56880182}" type="slidenum">
              <a:rPr lang="en-US" smtClean="0"/>
              <a:t>12</a:t>
            </a:fld>
            <a:endParaRPr lang="en-US"/>
          </a:p>
        </p:txBody>
      </p:sp>
    </p:spTree>
    <p:extLst>
      <p:ext uri="{BB962C8B-B14F-4D97-AF65-F5344CB8AC3E}">
        <p14:creationId xmlns:p14="http://schemas.microsoft.com/office/powerpoint/2010/main" val="32391744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51082E-CCAE-2F1E-9B21-EE624412E4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A5968FD-36AF-908D-1F99-7D24D3F31E5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A2E6245-DCE4-D714-2A17-714BE622F0BA}"/>
              </a:ext>
            </a:extLst>
          </p:cNvPr>
          <p:cNvSpPr>
            <a:spLocks noGrp="1"/>
          </p:cNvSpPr>
          <p:nvPr>
            <p:ph type="body" idx="1"/>
          </p:nvPr>
        </p:nvSpPr>
        <p:spPr/>
        <p:txBody>
          <a:bodyPr/>
          <a:lstStyle/>
          <a:p>
            <a:r>
              <a:rPr lang="en-US" dirty="0"/>
              <a:t>Vision: 1. What is F3&gt; Discipleship based teaching ministry. Why come to F3&gt; A place to grow your faith and build friendships? How it integrates with other ministries and churches. </a:t>
            </a:r>
          </a:p>
        </p:txBody>
      </p:sp>
      <p:sp>
        <p:nvSpPr>
          <p:cNvPr id="4" name="Slide Number Placeholder 3">
            <a:extLst>
              <a:ext uri="{FF2B5EF4-FFF2-40B4-BE49-F238E27FC236}">
                <a16:creationId xmlns:a16="http://schemas.microsoft.com/office/drawing/2014/main" id="{8DA5F47C-26A6-6312-CB39-A49D6E6E2B66}"/>
              </a:ext>
            </a:extLst>
          </p:cNvPr>
          <p:cNvSpPr>
            <a:spLocks noGrp="1"/>
          </p:cNvSpPr>
          <p:nvPr>
            <p:ph type="sldNum" sz="quarter" idx="5"/>
          </p:nvPr>
        </p:nvSpPr>
        <p:spPr/>
        <p:txBody>
          <a:bodyPr/>
          <a:lstStyle/>
          <a:p>
            <a:fld id="{31419C33-B154-4669-8D7E-BBCB56880182}" type="slidenum">
              <a:rPr lang="en-US" smtClean="0"/>
              <a:t>13</a:t>
            </a:fld>
            <a:endParaRPr lang="en-US"/>
          </a:p>
        </p:txBody>
      </p:sp>
    </p:spTree>
    <p:extLst>
      <p:ext uri="{BB962C8B-B14F-4D97-AF65-F5344CB8AC3E}">
        <p14:creationId xmlns:p14="http://schemas.microsoft.com/office/powerpoint/2010/main" val="5737745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DABCCB-48FA-3909-7423-A7A9AEC9686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9BDBDE-AE00-0467-6FA2-35054D99EDE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CCE273B-1B08-77F8-F368-0268EF2C43E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5787C60-9E15-F0C1-95A9-EF56858CEFEB}"/>
              </a:ext>
            </a:extLst>
          </p:cNvPr>
          <p:cNvSpPr>
            <a:spLocks noGrp="1"/>
          </p:cNvSpPr>
          <p:nvPr>
            <p:ph type="sldNum" sz="quarter" idx="5"/>
          </p:nvPr>
        </p:nvSpPr>
        <p:spPr/>
        <p:txBody>
          <a:bodyPr/>
          <a:lstStyle/>
          <a:p>
            <a:fld id="{31419C33-B154-4669-8D7E-BBCB56880182}" type="slidenum">
              <a:rPr lang="en-US" smtClean="0"/>
              <a:t>14</a:t>
            </a:fld>
            <a:endParaRPr lang="en-US"/>
          </a:p>
        </p:txBody>
      </p:sp>
    </p:spTree>
    <p:extLst>
      <p:ext uri="{BB962C8B-B14F-4D97-AF65-F5344CB8AC3E}">
        <p14:creationId xmlns:p14="http://schemas.microsoft.com/office/powerpoint/2010/main" val="24248098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DC2FF4-8B66-9FC2-BF69-747EA8401E9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4CD8EA7-58CC-01A3-3234-2CD655792CC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F7CB9BC-D179-ED0F-7C64-03DCED44AB47}"/>
              </a:ext>
            </a:extLst>
          </p:cNvPr>
          <p:cNvSpPr>
            <a:spLocks noGrp="1"/>
          </p:cNvSpPr>
          <p:nvPr>
            <p:ph type="body" idx="1"/>
          </p:nvPr>
        </p:nvSpPr>
        <p:spPr/>
        <p:txBody>
          <a:bodyPr/>
          <a:lstStyle/>
          <a:p>
            <a:r>
              <a:rPr lang="en-US" dirty="0"/>
              <a:t>Vision: 1. What is F3&gt; Discipleship based teaching ministry. Why come to F3&gt; A place to grow your faith and build friendships? How it integrates with other ministries and churches. </a:t>
            </a:r>
          </a:p>
        </p:txBody>
      </p:sp>
      <p:sp>
        <p:nvSpPr>
          <p:cNvPr id="4" name="Slide Number Placeholder 3">
            <a:extLst>
              <a:ext uri="{FF2B5EF4-FFF2-40B4-BE49-F238E27FC236}">
                <a16:creationId xmlns:a16="http://schemas.microsoft.com/office/drawing/2014/main" id="{49C55B85-0934-FAC0-F3E7-EFE2825EE631}"/>
              </a:ext>
            </a:extLst>
          </p:cNvPr>
          <p:cNvSpPr>
            <a:spLocks noGrp="1"/>
          </p:cNvSpPr>
          <p:nvPr>
            <p:ph type="sldNum" sz="quarter" idx="5"/>
          </p:nvPr>
        </p:nvSpPr>
        <p:spPr/>
        <p:txBody>
          <a:bodyPr/>
          <a:lstStyle/>
          <a:p>
            <a:fld id="{31419C33-B154-4669-8D7E-BBCB56880182}" type="slidenum">
              <a:rPr lang="en-US" smtClean="0"/>
              <a:t>15</a:t>
            </a:fld>
            <a:endParaRPr lang="en-US"/>
          </a:p>
        </p:txBody>
      </p:sp>
    </p:spTree>
    <p:extLst>
      <p:ext uri="{BB962C8B-B14F-4D97-AF65-F5344CB8AC3E}">
        <p14:creationId xmlns:p14="http://schemas.microsoft.com/office/powerpoint/2010/main" val="18762069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AA4EFE-9E83-75B8-00C8-C011A6E844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0C66340-8B4B-B776-2740-658A43E83FF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54A57EE-2A2F-DC13-1BE4-7F0240F9E0F9}"/>
              </a:ext>
            </a:extLst>
          </p:cNvPr>
          <p:cNvSpPr>
            <a:spLocks noGrp="1"/>
          </p:cNvSpPr>
          <p:nvPr>
            <p:ph type="body" idx="1"/>
          </p:nvPr>
        </p:nvSpPr>
        <p:spPr/>
        <p:txBody>
          <a:bodyPr/>
          <a:lstStyle/>
          <a:p>
            <a:r>
              <a:rPr lang="en-US" dirty="0"/>
              <a:t>Vision: 1. What is F3&gt; Discipleship based teaching ministry. Why come to F3&gt; A place to grow your faith and build friendships? How it integrates with other ministries and churches. </a:t>
            </a:r>
          </a:p>
        </p:txBody>
      </p:sp>
      <p:sp>
        <p:nvSpPr>
          <p:cNvPr id="4" name="Slide Number Placeholder 3">
            <a:extLst>
              <a:ext uri="{FF2B5EF4-FFF2-40B4-BE49-F238E27FC236}">
                <a16:creationId xmlns:a16="http://schemas.microsoft.com/office/drawing/2014/main" id="{6CA43E51-A959-E27D-4E91-7151E89FDB67}"/>
              </a:ext>
            </a:extLst>
          </p:cNvPr>
          <p:cNvSpPr>
            <a:spLocks noGrp="1"/>
          </p:cNvSpPr>
          <p:nvPr>
            <p:ph type="sldNum" sz="quarter" idx="5"/>
          </p:nvPr>
        </p:nvSpPr>
        <p:spPr/>
        <p:txBody>
          <a:bodyPr/>
          <a:lstStyle/>
          <a:p>
            <a:fld id="{31419C33-B154-4669-8D7E-BBCB56880182}" type="slidenum">
              <a:rPr lang="en-US" smtClean="0"/>
              <a:t>16</a:t>
            </a:fld>
            <a:endParaRPr lang="en-US"/>
          </a:p>
        </p:txBody>
      </p:sp>
    </p:spTree>
    <p:extLst>
      <p:ext uri="{BB962C8B-B14F-4D97-AF65-F5344CB8AC3E}">
        <p14:creationId xmlns:p14="http://schemas.microsoft.com/office/powerpoint/2010/main" val="28978959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EF1956-4885-A80D-D336-D814A7AE640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9856569-44E0-5A9F-C000-11C978360AA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9C490EC-3E96-7B0F-E56E-AA773D66297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39BB9AC-6608-5D44-EC89-64115D814BC6}"/>
              </a:ext>
            </a:extLst>
          </p:cNvPr>
          <p:cNvSpPr>
            <a:spLocks noGrp="1"/>
          </p:cNvSpPr>
          <p:nvPr>
            <p:ph type="sldNum" sz="quarter" idx="5"/>
          </p:nvPr>
        </p:nvSpPr>
        <p:spPr/>
        <p:txBody>
          <a:bodyPr/>
          <a:lstStyle/>
          <a:p>
            <a:fld id="{31419C33-B154-4669-8D7E-BBCB56880182}" type="slidenum">
              <a:rPr lang="en-US" smtClean="0"/>
              <a:t>17</a:t>
            </a:fld>
            <a:endParaRPr lang="en-US"/>
          </a:p>
        </p:txBody>
      </p:sp>
    </p:spTree>
    <p:extLst>
      <p:ext uri="{BB962C8B-B14F-4D97-AF65-F5344CB8AC3E}">
        <p14:creationId xmlns:p14="http://schemas.microsoft.com/office/powerpoint/2010/main" val="93398295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2440B8-CA57-A0EC-258D-0BBC8ED3838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490DA07-C9DE-3B20-F245-D45ED44A365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D012029-8EDE-CA25-9184-7211FC74ACD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9A76F8B-04F0-5BB1-987A-1E5819BE37D1}"/>
              </a:ext>
            </a:extLst>
          </p:cNvPr>
          <p:cNvSpPr>
            <a:spLocks noGrp="1"/>
          </p:cNvSpPr>
          <p:nvPr>
            <p:ph type="sldNum" sz="quarter" idx="5"/>
          </p:nvPr>
        </p:nvSpPr>
        <p:spPr/>
        <p:txBody>
          <a:bodyPr/>
          <a:lstStyle/>
          <a:p>
            <a:fld id="{31419C33-B154-4669-8D7E-BBCB56880182}" type="slidenum">
              <a:rPr lang="en-US" smtClean="0"/>
              <a:t>18</a:t>
            </a:fld>
            <a:endParaRPr lang="en-US"/>
          </a:p>
        </p:txBody>
      </p:sp>
    </p:spTree>
    <p:extLst>
      <p:ext uri="{BB962C8B-B14F-4D97-AF65-F5344CB8AC3E}">
        <p14:creationId xmlns:p14="http://schemas.microsoft.com/office/powerpoint/2010/main" val="165570053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C1CC07-CC68-6405-06C5-C4A993E8896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187758-B358-2BBD-746B-A11FD40B9E0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44AF370-EE80-FAED-3B0C-BA52C2A100B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67FCCCB-36FA-6B9F-1B52-BDAD8BBBFA64}"/>
              </a:ext>
            </a:extLst>
          </p:cNvPr>
          <p:cNvSpPr>
            <a:spLocks noGrp="1"/>
          </p:cNvSpPr>
          <p:nvPr>
            <p:ph type="sldNum" sz="quarter" idx="5"/>
          </p:nvPr>
        </p:nvSpPr>
        <p:spPr/>
        <p:txBody>
          <a:bodyPr/>
          <a:lstStyle/>
          <a:p>
            <a:fld id="{31419C33-B154-4669-8D7E-BBCB56880182}" type="slidenum">
              <a:rPr lang="en-US" smtClean="0"/>
              <a:t>19</a:t>
            </a:fld>
            <a:endParaRPr lang="en-US"/>
          </a:p>
        </p:txBody>
      </p:sp>
    </p:spTree>
    <p:extLst>
      <p:ext uri="{BB962C8B-B14F-4D97-AF65-F5344CB8AC3E}">
        <p14:creationId xmlns:p14="http://schemas.microsoft.com/office/powerpoint/2010/main" val="327253184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F323F6-EFF7-A30C-1AE4-443940091D1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7E59410-113A-6432-35F1-569F37660FF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21B0DFB-53D2-53AA-53AB-BBC46FD4DB27}"/>
              </a:ext>
            </a:extLst>
          </p:cNvPr>
          <p:cNvSpPr>
            <a:spLocks noGrp="1"/>
          </p:cNvSpPr>
          <p:nvPr>
            <p:ph type="body" idx="1"/>
          </p:nvPr>
        </p:nvSpPr>
        <p:spPr/>
        <p:txBody>
          <a:bodyPr/>
          <a:lstStyle/>
          <a:p>
            <a:r>
              <a:rPr lang="en-US" dirty="0"/>
              <a:t>Vision: 1. What is F3&gt; Discipleship based teaching ministry. Why come to F3&gt; A place to grow your faith and build friendships? How it integrates with other ministries and churches. </a:t>
            </a:r>
          </a:p>
        </p:txBody>
      </p:sp>
      <p:sp>
        <p:nvSpPr>
          <p:cNvPr id="4" name="Slide Number Placeholder 3">
            <a:extLst>
              <a:ext uri="{FF2B5EF4-FFF2-40B4-BE49-F238E27FC236}">
                <a16:creationId xmlns:a16="http://schemas.microsoft.com/office/drawing/2014/main" id="{B02D21FF-7FBF-0D09-A5D3-16EC2B3EDA73}"/>
              </a:ext>
            </a:extLst>
          </p:cNvPr>
          <p:cNvSpPr>
            <a:spLocks noGrp="1"/>
          </p:cNvSpPr>
          <p:nvPr>
            <p:ph type="sldNum" sz="quarter" idx="5"/>
          </p:nvPr>
        </p:nvSpPr>
        <p:spPr/>
        <p:txBody>
          <a:bodyPr/>
          <a:lstStyle/>
          <a:p>
            <a:fld id="{31419C33-B154-4669-8D7E-BBCB56880182}" type="slidenum">
              <a:rPr lang="en-US" smtClean="0"/>
              <a:t>20</a:t>
            </a:fld>
            <a:endParaRPr lang="en-US"/>
          </a:p>
        </p:txBody>
      </p:sp>
    </p:spTree>
    <p:extLst>
      <p:ext uri="{BB962C8B-B14F-4D97-AF65-F5344CB8AC3E}">
        <p14:creationId xmlns:p14="http://schemas.microsoft.com/office/powerpoint/2010/main" val="18516905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1282AA-65E4-923C-FDA3-E774AE5A4D7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0677C46-68B6-799D-30D0-2090B8B7408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2F300F6-324E-D363-2FB3-7998DC198103}"/>
              </a:ext>
            </a:extLst>
          </p:cNvPr>
          <p:cNvSpPr>
            <a:spLocks noGrp="1"/>
          </p:cNvSpPr>
          <p:nvPr>
            <p:ph type="dt" sz="half" idx="10"/>
          </p:nvPr>
        </p:nvSpPr>
        <p:spPr/>
        <p:txBody>
          <a:bodyPr/>
          <a:lstStyle/>
          <a:p>
            <a:fld id="{D341B595-366B-43E2-A22E-EA6A78C03F06}" type="datetimeFigureOut">
              <a:rPr lang="en-US" smtClean="0"/>
              <a:t>1/3/2025</a:t>
            </a:fld>
            <a:endParaRPr lang="en-US"/>
          </a:p>
        </p:txBody>
      </p:sp>
      <p:sp>
        <p:nvSpPr>
          <p:cNvPr id="5" name="Footer Placeholder 4">
            <a:extLst>
              <a:ext uri="{FF2B5EF4-FFF2-40B4-BE49-F238E27FC236}">
                <a16:creationId xmlns:a16="http://schemas.microsoft.com/office/drawing/2014/main" id="{DDF45682-B203-3EDF-48B7-9A6391FB125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35A5221-9169-B00A-4AE2-7B3A81F4969B}"/>
              </a:ext>
            </a:extLst>
          </p:cNvPr>
          <p:cNvSpPr>
            <a:spLocks noGrp="1"/>
          </p:cNvSpPr>
          <p:nvPr>
            <p:ph type="sldNum" sz="quarter" idx="12"/>
          </p:nvPr>
        </p:nvSpPr>
        <p:spPr/>
        <p:txBody>
          <a:bodyPr/>
          <a:lstStyle/>
          <a:p>
            <a:fld id="{4BA915EE-10CB-4CF1-8569-6154455DA573}" type="slidenum">
              <a:rPr lang="en-US" smtClean="0"/>
              <a:t>‹#›</a:t>
            </a:fld>
            <a:endParaRPr lang="en-US"/>
          </a:p>
        </p:txBody>
      </p:sp>
    </p:spTree>
    <p:extLst>
      <p:ext uri="{BB962C8B-B14F-4D97-AF65-F5344CB8AC3E}">
        <p14:creationId xmlns:p14="http://schemas.microsoft.com/office/powerpoint/2010/main" val="19585568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7D2CEE-9E3E-7B27-BFF1-F6EFCB2D666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E9C18BE-1DCA-98D8-2BCA-D1F99693A75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96C0CFF-6D51-62FF-0318-E0B3B06281FB}"/>
              </a:ext>
            </a:extLst>
          </p:cNvPr>
          <p:cNvSpPr>
            <a:spLocks noGrp="1"/>
          </p:cNvSpPr>
          <p:nvPr>
            <p:ph type="dt" sz="half" idx="10"/>
          </p:nvPr>
        </p:nvSpPr>
        <p:spPr/>
        <p:txBody>
          <a:bodyPr/>
          <a:lstStyle/>
          <a:p>
            <a:fld id="{D341B595-366B-43E2-A22E-EA6A78C03F06}" type="datetimeFigureOut">
              <a:rPr lang="en-US" smtClean="0"/>
              <a:t>1/3/2025</a:t>
            </a:fld>
            <a:endParaRPr lang="en-US"/>
          </a:p>
        </p:txBody>
      </p:sp>
      <p:sp>
        <p:nvSpPr>
          <p:cNvPr id="5" name="Footer Placeholder 4">
            <a:extLst>
              <a:ext uri="{FF2B5EF4-FFF2-40B4-BE49-F238E27FC236}">
                <a16:creationId xmlns:a16="http://schemas.microsoft.com/office/drawing/2014/main" id="{95ABEE7E-5CEF-EDDC-B238-7F9462D0A70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3726D13-4BB0-2107-1E7A-1447820089FF}"/>
              </a:ext>
            </a:extLst>
          </p:cNvPr>
          <p:cNvSpPr>
            <a:spLocks noGrp="1"/>
          </p:cNvSpPr>
          <p:nvPr>
            <p:ph type="sldNum" sz="quarter" idx="12"/>
          </p:nvPr>
        </p:nvSpPr>
        <p:spPr/>
        <p:txBody>
          <a:bodyPr/>
          <a:lstStyle/>
          <a:p>
            <a:fld id="{4BA915EE-10CB-4CF1-8569-6154455DA573}" type="slidenum">
              <a:rPr lang="en-US" smtClean="0"/>
              <a:t>‹#›</a:t>
            </a:fld>
            <a:endParaRPr lang="en-US"/>
          </a:p>
        </p:txBody>
      </p:sp>
    </p:spTree>
    <p:extLst>
      <p:ext uri="{BB962C8B-B14F-4D97-AF65-F5344CB8AC3E}">
        <p14:creationId xmlns:p14="http://schemas.microsoft.com/office/powerpoint/2010/main" val="34133966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B336A9-8A77-8724-E427-9DE3C45CCA1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B4D9AFD-B579-1A6E-5088-E5336A9EA6D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7251231-CABD-3AA8-3B72-0220764F802D}"/>
              </a:ext>
            </a:extLst>
          </p:cNvPr>
          <p:cNvSpPr>
            <a:spLocks noGrp="1"/>
          </p:cNvSpPr>
          <p:nvPr>
            <p:ph type="dt" sz="half" idx="10"/>
          </p:nvPr>
        </p:nvSpPr>
        <p:spPr/>
        <p:txBody>
          <a:bodyPr/>
          <a:lstStyle/>
          <a:p>
            <a:fld id="{D341B595-366B-43E2-A22E-EA6A78C03F06}" type="datetimeFigureOut">
              <a:rPr lang="en-US" smtClean="0"/>
              <a:t>1/3/2025</a:t>
            </a:fld>
            <a:endParaRPr lang="en-US"/>
          </a:p>
        </p:txBody>
      </p:sp>
      <p:sp>
        <p:nvSpPr>
          <p:cNvPr id="5" name="Footer Placeholder 4">
            <a:extLst>
              <a:ext uri="{FF2B5EF4-FFF2-40B4-BE49-F238E27FC236}">
                <a16:creationId xmlns:a16="http://schemas.microsoft.com/office/drawing/2014/main" id="{F15808FC-F84B-B4F6-D153-CEA23C9227D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3EB72E2-6CC6-B274-BDAB-A0B53BE44F2B}"/>
              </a:ext>
            </a:extLst>
          </p:cNvPr>
          <p:cNvSpPr>
            <a:spLocks noGrp="1"/>
          </p:cNvSpPr>
          <p:nvPr>
            <p:ph type="sldNum" sz="quarter" idx="12"/>
          </p:nvPr>
        </p:nvSpPr>
        <p:spPr/>
        <p:txBody>
          <a:bodyPr/>
          <a:lstStyle/>
          <a:p>
            <a:fld id="{4BA915EE-10CB-4CF1-8569-6154455DA573}" type="slidenum">
              <a:rPr lang="en-US" smtClean="0"/>
              <a:t>‹#›</a:t>
            </a:fld>
            <a:endParaRPr lang="en-US"/>
          </a:p>
        </p:txBody>
      </p:sp>
    </p:spTree>
    <p:extLst>
      <p:ext uri="{BB962C8B-B14F-4D97-AF65-F5344CB8AC3E}">
        <p14:creationId xmlns:p14="http://schemas.microsoft.com/office/powerpoint/2010/main" val="12399809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5894EC-B017-1A1B-771D-B1F97F70271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5EB731E-F67D-7C38-9AAC-96466E31203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06B4E47-2F4B-E4F4-39BA-61DC5320171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2DBB96C-8BE2-F466-D6EB-51715971A851}"/>
              </a:ext>
            </a:extLst>
          </p:cNvPr>
          <p:cNvSpPr>
            <a:spLocks noGrp="1"/>
          </p:cNvSpPr>
          <p:nvPr>
            <p:ph type="dt" sz="half" idx="10"/>
          </p:nvPr>
        </p:nvSpPr>
        <p:spPr/>
        <p:txBody>
          <a:bodyPr/>
          <a:lstStyle/>
          <a:p>
            <a:fld id="{D341B595-366B-43E2-A22E-EA6A78C03F06}" type="datetimeFigureOut">
              <a:rPr lang="en-US" smtClean="0"/>
              <a:t>1/3/2025</a:t>
            </a:fld>
            <a:endParaRPr lang="en-US"/>
          </a:p>
        </p:txBody>
      </p:sp>
      <p:sp>
        <p:nvSpPr>
          <p:cNvPr id="6" name="Footer Placeholder 5">
            <a:extLst>
              <a:ext uri="{FF2B5EF4-FFF2-40B4-BE49-F238E27FC236}">
                <a16:creationId xmlns:a16="http://schemas.microsoft.com/office/drawing/2014/main" id="{BDDB4EA6-1E5B-87E0-16B7-813D28E935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0A402BB-B5FD-DA0E-2F54-0502CE04AB7D}"/>
              </a:ext>
            </a:extLst>
          </p:cNvPr>
          <p:cNvSpPr>
            <a:spLocks noGrp="1"/>
          </p:cNvSpPr>
          <p:nvPr>
            <p:ph type="sldNum" sz="quarter" idx="12"/>
          </p:nvPr>
        </p:nvSpPr>
        <p:spPr/>
        <p:txBody>
          <a:bodyPr/>
          <a:lstStyle/>
          <a:p>
            <a:fld id="{4BA915EE-10CB-4CF1-8569-6154455DA573}" type="slidenum">
              <a:rPr lang="en-US" smtClean="0"/>
              <a:t>‹#›</a:t>
            </a:fld>
            <a:endParaRPr lang="en-US"/>
          </a:p>
        </p:txBody>
      </p:sp>
    </p:spTree>
    <p:extLst>
      <p:ext uri="{BB962C8B-B14F-4D97-AF65-F5344CB8AC3E}">
        <p14:creationId xmlns:p14="http://schemas.microsoft.com/office/powerpoint/2010/main" val="12395045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929738-852A-CA21-A083-975677A1B8F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7681BF1-D3B6-D571-D569-65AD2A56986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01B0C0B-8ABC-67D2-293E-ECBAA3D9615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09A785F-30F0-2842-75E5-BEAEE4AA4F3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BA4D7F2-AC96-DB00-0DF7-066AE466453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D6E92B5-1D06-458E-4823-678416051182}"/>
              </a:ext>
            </a:extLst>
          </p:cNvPr>
          <p:cNvSpPr>
            <a:spLocks noGrp="1"/>
          </p:cNvSpPr>
          <p:nvPr>
            <p:ph type="dt" sz="half" idx="10"/>
          </p:nvPr>
        </p:nvSpPr>
        <p:spPr/>
        <p:txBody>
          <a:bodyPr/>
          <a:lstStyle/>
          <a:p>
            <a:fld id="{D341B595-366B-43E2-A22E-EA6A78C03F06}" type="datetimeFigureOut">
              <a:rPr lang="en-US" smtClean="0"/>
              <a:t>1/3/2025</a:t>
            </a:fld>
            <a:endParaRPr lang="en-US"/>
          </a:p>
        </p:txBody>
      </p:sp>
      <p:sp>
        <p:nvSpPr>
          <p:cNvPr id="8" name="Footer Placeholder 7">
            <a:extLst>
              <a:ext uri="{FF2B5EF4-FFF2-40B4-BE49-F238E27FC236}">
                <a16:creationId xmlns:a16="http://schemas.microsoft.com/office/drawing/2014/main" id="{A4ACE8BF-E05B-57D6-ADA8-3F26EEB33D2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EB53508-F503-8CC2-31C0-11DE4E60188C}"/>
              </a:ext>
            </a:extLst>
          </p:cNvPr>
          <p:cNvSpPr>
            <a:spLocks noGrp="1"/>
          </p:cNvSpPr>
          <p:nvPr>
            <p:ph type="sldNum" sz="quarter" idx="12"/>
          </p:nvPr>
        </p:nvSpPr>
        <p:spPr/>
        <p:txBody>
          <a:bodyPr/>
          <a:lstStyle/>
          <a:p>
            <a:fld id="{4BA915EE-10CB-4CF1-8569-6154455DA573}" type="slidenum">
              <a:rPr lang="en-US" smtClean="0"/>
              <a:t>‹#›</a:t>
            </a:fld>
            <a:endParaRPr lang="en-US"/>
          </a:p>
        </p:txBody>
      </p:sp>
    </p:spTree>
    <p:extLst>
      <p:ext uri="{BB962C8B-B14F-4D97-AF65-F5344CB8AC3E}">
        <p14:creationId xmlns:p14="http://schemas.microsoft.com/office/powerpoint/2010/main" val="21831770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4B4B02-0C39-ADCA-5C9C-64BD7C28C44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1FFA5D4-EAC6-5C43-D9B3-5B3E6BD04A5A}"/>
              </a:ext>
            </a:extLst>
          </p:cNvPr>
          <p:cNvSpPr>
            <a:spLocks noGrp="1"/>
          </p:cNvSpPr>
          <p:nvPr>
            <p:ph type="dt" sz="half" idx="10"/>
          </p:nvPr>
        </p:nvSpPr>
        <p:spPr/>
        <p:txBody>
          <a:bodyPr/>
          <a:lstStyle/>
          <a:p>
            <a:fld id="{D341B595-366B-43E2-A22E-EA6A78C03F06}" type="datetimeFigureOut">
              <a:rPr lang="en-US" smtClean="0"/>
              <a:t>1/3/2025</a:t>
            </a:fld>
            <a:endParaRPr lang="en-US"/>
          </a:p>
        </p:txBody>
      </p:sp>
      <p:sp>
        <p:nvSpPr>
          <p:cNvPr id="4" name="Footer Placeholder 3">
            <a:extLst>
              <a:ext uri="{FF2B5EF4-FFF2-40B4-BE49-F238E27FC236}">
                <a16:creationId xmlns:a16="http://schemas.microsoft.com/office/drawing/2014/main" id="{6AAD71C3-C056-25C2-3DCA-AF192071904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556F13A-C445-A7F4-E0E7-03B7FBC27CAB}"/>
              </a:ext>
            </a:extLst>
          </p:cNvPr>
          <p:cNvSpPr>
            <a:spLocks noGrp="1"/>
          </p:cNvSpPr>
          <p:nvPr>
            <p:ph type="sldNum" sz="quarter" idx="12"/>
          </p:nvPr>
        </p:nvSpPr>
        <p:spPr/>
        <p:txBody>
          <a:bodyPr/>
          <a:lstStyle/>
          <a:p>
            <a:fld id="{4BA915EE-10CB-4CF1-8569-6154455DA573}" type="slidenum">
              <a:rPr lang="en-US" smtClean="0"/>
              <a:t>‹#›</a:t>
            </a:fld>
            <a:endParaRPr lang="en-US"/>
          </a:p>
        </p:txBody>
      </p:sp>
    </p:spTree>
    <p:extLst>
      <p:ext uri="{BB962C8B-B14F-4D97-AF65-F5344CB8AC3E}">
        <p14:creationId xmlns:p14="http://schemas.microsoft.com/office/powerpoint/2010/main" val="6775304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00EBCB1-209E-9316-7C5B-AAE442CF6EC9}"/>
              </a:ext>
            </a:extLst>
          </p:cNvPr>
          <p:cNvSpPr>
            <a:spLocks noGrp="1"/>
          </p:cNvSpPr>
          <p:nvPr>
            <p:ph type="dt" sz="half" idx="10"/>
          </p:nvPr>
        </p:nvSpPr>
        <p:spPr/>
        <p:txBody>
          <a:bodyPr/>
          <a:lstStyle/>
          <a:p>
            <a:fld id="{D341B595-366B-43E2-A22E-EA6A78C03F06}" type="datetimeFigureOut">
              <a:rPr lang="en-US" smtClean="0"/>
              <a:t>1/3/2025</a:t>
            </a:fld>
            <a:endParaRPr lang="en-US"/>
          </a:p>
        </p:txBody>
      </p:sp>
      <p:sp>
        <p:nvSpPr>
          <p:cNvPr id="3" name="Footer Placeholder 2">
            <a:extLst>
              <a:ext uri="{FF2B5EF4-FFF2-40B4-BE49-F238E27FC236}">
                <a16:creationId xmlns:a16="http://schemas.microsoft.com/office/drawing/2014/main" id="{5C810654-772C-794E-3EB9-3D9F602CEC6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E86F38F-99DB-0FC8-F2B5-A84C3F770C9C}"/>
              </a:ext>
            </a:extLst>
          </p:cNvPr>
          <p:cNvSpPr>
            <a:spLocks noGrp="1"/>
          </p:cNvSpPr>
          <p:nvPr>
            <p:ph type="sldNum" sz="quarter" idx="12"/>
          </p:nvPr>
        </p:nvSpPr>
        <p:spPr/>
        <p:txBody>
          <a:bodyPr/>
          <a:lstStyle/>
          <a:p>
            <a:fld id="{4BA915EE-10CB-4CF1-8569-6154455DA573}" type="slidenum">
              <a:rPr lang="en-US" smtClean="0"/>
              <a:t>‹#›</a:t>
            </a:fld>
            <a:endParaRPr lang="en-US"/>
          </a:p>
        </p:txBody>
      </p:sp>
    </p:spTree>
    <p:extLst>
      <p:ext uri="{BB962C8B-B14F-4D97-AF65-F5344CB8AC3E}">
        <p14:creationId xmlns:p14="http://schemas.microsoft.com/office/powerpoint/2010/main" val="3879245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842A4F-C5E0-81AD-A49B-5654BB4721C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74DC17F-25E5-EDC0-DB70-A3DAB77F1B6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C0B4B54-06F0-2140-BDB6-59CD7EC1FFE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8D4BCBE-BEA0-35A0-C28D-85B1B98E74B4}"/>
              </a:ext>
            </a:extLst>
          </p:cNvPr>
          <p:cNvSpPr>
            <a:spLocks noGrp="1"/>
          </p:cNvSpPr>
          <p:nvPr>
            <p:ph type="dt" sz="half" idx="10"/>
          </p:nvPr>
        </p:nvSpPr>
        <p:spPr/>
        <p:txBody>
          <a:bodyPr/>
          <a:lstStyle/>
          <a:p>
            <a:fld id="{D341B595-366B-43E2-A22E-EA6A78C03F06}" type="datetimeFigureOut">
              <a:rPr lang="en-US" smtClean="0"/>
              <a:t>1/3/2025</a:t>
            </a:fld>
            <a:endParaRPr lang="en-US"/>
          </a:p>
        </p:txBody>
      </p:sp>
      <p:sp>
        <p:nvSpPr>
          <p:cNvPr id="6" name="Footer Placeholder 5">
            <a:extLst>
              <a:ext uri="{FF2B5EF4-FFF2-40B4-BE49-F238E27FC236}">
                <a16:creationId xmlns:a16="http://schemas.microsoft.com/office/drawing/2014/main" id="{7E1084B6-CC73-E18C-220D-B9FAA0ECF70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12E9082-1840-451D-F7AB-504B5EE2795B}"/>
              </a:ext>
            </a:extLst>
          </p:cNvPr>
          <p:cNvSpPr>
            <a:spLocks noGrp="1"/>
          </p:cNvSpPr>
          <p:nvPr>
            <p:ph type="sldNum" sz="quarter" idx="12"/>
          </p:nvPr>
        </p:nvSpPr>
        <p:spPr/>
        <p:txBody>
          <a:bodyPr/>
          <a:lstStyle/>
          <a:p>
            <a:fld id="{4BA915EE-10CB-4CF1-8569-6154455DA573}" type="slidenum">
              <a:rPr lang="en-US" smtClean="0"/>
              <a:t>‹#›</a:t>
            </a:fld>
            <a:endParaRPr lang="en-US"/>
          </a:p>
        </p:txBody>
      </p:sp>
    </p:spTree>
    <p:extLst>
      <p:ext uri="{BB962C8B-B14F-4D97-AF65-F5344CB8AC3E}">
        <p14:creationId xmlns:p14="http://schemas.microsoft.com/office/powerpoint/2010/main" val="19263786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C579A8-2FB7-6FD4-31F2-32F3AD60AD2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C4391E2-3414-CDAA-F5D2-C1D1B48284A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A06D209-1F18-C716-9B47-43BFB220D08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2967FC5-8C70-ADBE-CA05-2E960AFC9165}"/>
              </a:ext>
            </a:extLst>
          </p:cNvPr>
          <p:cNvSpPr>
            <a:spLocks noGrp="1"/>
          </p:cNvSpPr>
          <p:nvPr>
            <p:ph type="dt" sz="half" idx="10"/>
          </p:nvPr>
        </p:nvSpPr>
        <p:spPr/>
        <p:txBody>
          <a:bodyPr/>
          <a:lstStyle/>
          <a:p>
            <a:fld id="{D341B595-366B-43E2-A22E-EA6A78C03F06}" type="datetimeFigureOut">
              <a:rPr lang="en-US" smtClean="0"/>
              <a:t>1/3/2025</a:t>
            </a:fld>
            <a:endParaRPr lang="en-US"/>
          </a:p>
        </p:txBody>
      </p:sp>
      <p:sp>
        <p:nvSpPr>
          <p:cNvPr id="6" name="Footer Placeholder 5">
            <a:extLst>
              <a:ext uri="{FF2B5EF4-FFF2-40B4-BE49-F238E27FC236}">
                <a16:creationId xmlns:a16="http://schemas.microsoft.com/office/drawing/2014/main" id="{43C83DE6-46C7-E973-4AC6-F197D6B40ED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AFE240D-468F-0F19-BE7B-44327E30D564}"/>
              </a:ext>
            </a:extLst>
          </p:cNvPr>
          <p:cNvSpPr>
            <a:spLocks noGrp="1"/>
          </p:cNvSpPr>
          <p:nvPr>
            <p:ph type="sldNum" sz="quarter" idx="12"/>
          </p:nvPr>
        </p:nvSpPr>
        <p:spPr/>
        <p:txBody>
          <a:bodyPr/>
          <a:lstStyle/>
          <a:p>
            <a:fld id="{4BA915EE-10CB-4CF1-8569-6154455DA573}" type="slidenum">
              <a:rPr lang="en-US" smtClean="0"/>
              <a:t>‹#›</a:t>
            </a:fld>
            <a:endParaRPr lang="en-US"/>
          </a:p>
        </p:txBody>
      </p:sp>
    </p:spTree>
    <p:extLst>
      <p:ext uri="{BB962C8B-B14F-4D97-AF65-F5344CB8AC3E}">
        <p14:creationId xmlns:p14="http://schemas.microsoft.com/office/powerpoint/2010/main" val="2582285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C333B5-E15E-6311-B5C4-522D190A73A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B7D0C1D-B034-2BB3-15E4-F6D2368EB25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57F5EDF-3F6F-E098-F455-C380B957C398}"/>
              </a:ext>
            </a:extLst>
          </p:cNvPr>
          <p:cNvSpPr>
            <a:spLocks noGrp="1"/>
          </p:cNvSpPr>
          <p:nvPr>
            <p:ph type="dt" sz="half" idx="10"/>
          </p:nvPr>
        </p:nvSpPr>
        <p:spPr/>
        <p:txBody>
          <a:bodyPr/>
          <a:lstStyle/>
          <a:p>
            <a:fld id="{D341B595-366B-43E2-A22E-EA6A78C03F06}" type="datetimeFigureOut">
              <a:rPr lang="en-US" smtClean="0"/>
              <a:t>1/3/2025</a:t>
            </a:fld>
            <a:endParaRPr lang="en-US"/>
          </a:p>
        </p:txBody>
      </p:sp>
      <p:sp>
        <p:nvSpPr>
          <p:cNvPr id="5" name="Footer Placeholder 4">
            <a:extLst>
              <a:ext uri="{FF2B5EF4-FFF2-40B4-BE49-F238E27FC236}">
                <a16:creationId xmlns:a16="http://schemas.microsoft.com/office/drawing/2014/main" id="{E1ED8C64-6A79-7EFD-BEA8-C6E5D444947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4B13323-3315-F280-12B1-6C64941013CB}"/>
              </a:ext>
            </a:extLst>
          </p:cNvPr>
          <p:cNvSpPr>
            <a:spLocks noGrp="1"/>
          </p:cNvSpPr>
          <p:nvPr>
            <p:ph type="sldNum" sz="quarter" idx="12"/>
          </p:nvPr>
        </p:nvSpPr>
        <p:spPr/>
        <p:txBody>
          <a:bodyPr/>
          <a:lstStyle/>
          <a:p>
            <a:fld id="{4BA915EE-10CB-4CF1-8569-6154455DA573}" type="slidenum">
              <a:rPr lang="en-US" smtClean="0"/>
              <a:t>‹#›</a:t>
            </a:fld>
            <a:endParaRPr lang="en-US"/>
          </a:p>
        </p:txBody>
      </p:sp>
    </p:spTree>
    <p:extLst>
      <p:ext uri="{BB962C8B-B14F-4D97-AF65-F5344CB8AC3E}">
        <p14:creationId xmlns:p14="http://schemas.microsoft.com/office/powerpoint/2010/main" val="38963567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721E257-4839-BB0D-B064-8A54FB37589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C1306C2-10FA-27F4-2CBA-F4352746D7B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C99EC30-F280-35B2-9162-78E8527EFB8B}"/>
              </a:ext>
            </a:extLst>
          </p:cNvPr>
          <p:cNvSpPr>
            <a:spLocks noGrp="1"/>
          </p:cNvSpPr>
          <p:nvPr>
            <p:ph type="dt" sz="half" idx="10"/>
          </p:nvPr>
        </p:nvSpPr>
        <p:spPr/>
        <p:txBody>
          <a:bodyPr/>
          <a:lstStyle/>
          <a:p>
            <a:fld id="{D341B595-366B-43E2-A22E-EA6A78C03F06}" type="datetimeFigureOut">
              <a:rPr lang="en-US" smtClean="0"/>
              <a:t>1/3/2025</a:t>
            </a:fld>
            <a:endParaRPr lang="en-US"/>
          </a:p>
        </p:txBody>
      </p:sp>
      <p:sp>
        <p:nvSpPr>
          <p:cNvPr id="5" name="Footer Placeholder 4">
            <a:extLst>
              <a:ext uri="{FF2B5EF4-FFF2-40B4-BE49-F238E27FC236}">
                <a16:creationId xmlns:a16="http://schemas.microsoft.com/office/drawing/2014/main" id="{BA64B787-88B5-2B69-3ED2-3E5532C72E2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D9E0729-A4AE-DCAE-BAB1-4376E2283357}"/>
              </a:ext>
            </a:extLst>
          </p:cNvPr>
          <p:cNvSpPr>
            <a:spLocks noGrp="1"/>
          </p:cNvSpPr>
          <p:nvPr>
            <p:ph type="sldNum" sz="quarter" idx="12"/>
          </p:nvPr>
        </p:nvSpPr>
        <p:spPr/>
        <p:txBody>
          <a:bodyPr/>
          <a:lstStyle/>
          <a:p>
            <a:fld id="{4BA915EE-10CB-4CF1-8569-6154455DA573}" type="slidenum">
              <a:rPr lang="en-US" smtClean="0"/>
              <a:t>‹#›</a:t>
            </a:fld>
            <a:endParaRPr lang="en-US"/>
          </a:p>
        </p:txBody>
      </p:sp>
    </p:spTree>
    <p:extLst>
      <p:ext uri="{BB962C8B-B14F-4D97-AF65-F5344CB8AC3E}">
        <p14:creationId xmlns:p14="http://schemas.microsoft.com/office/powerpoint/2010/main" val="42498656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40000"/>
                <a:lumOff val="60000"/>
              </a:schemeClr>
            </a:gs>
            <a:gs pos="82000">
              <a:srgbClr val="0070C0">
                <a:lumMod val="89000"/>
                <a:lumOff val="11000"/>
                <a:alpha val="63000"/>
              </a:srgbClr>
            </a:gs>
            <a:gs pos="100000">
              <a:schemeClr val="accent1">
                <a:lumMod val="60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4CF27C3-326D-6A6D-88E6-63E5B3CB7F2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49C9031-CD39-D4BE-A82F-3611580E059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B5C6643-65B4-0630-9690-41DA2E8FC9C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341B595-366B-43E2-A22E-EA6A78C03F06}" type="datetimeFigureOut">
              <a:rPr lang="en-US" smtClean="0"/>
              <a:t>1/3/2025</a:t>
            </a:fld>
            <a:endParaRPr lang="en-US"/>
          </a:p>
        </p:txBody>
      </p:sp>
      <p:sp>
        <p:nvSpPr>
          <p:cNvPr id="5" name="Footer Placeholder 4">
            <a:extLst>
              <a:ext uri="{FF2B5EF4-FFF2-40B4-BE49-F238E27FC236}">
                <a16:creationId xmlns:a16="http://schemas.microsoft.com/office/drawing/2014/main" id="{D5211F7F-9931-B46C-BB76-53B776E5E44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D48F922B-4A1C-754C-AB40-D8E896C9662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BA915EE-10CB-4CF1-8569-6154455DA573}" type="slidenum">
              <a:rPr lang="en-US" smtClean="0"/>
              <a:t>‹#›</a:t>
            </a:fld>
            <a:endParaRPr lang="en-US"/>
          </a:p>
        </p:txBody>
      </p:sp>
    </p:spTree>
    <p:extLst>
      <p:ext uri="{BB962C8B-B14F-4D97-AF65-F5344CB8AC3E}">
        <p14:creationId xmlns:p14="http://schemas.microsoft.com/office/powerpoint/2010/main" val="1804545084"/>
      </p:ext>
    </p:extLst>
  </p:cSld>
  <p:clrMap bg1="lt1" tx1="dk1" bg2="lt2" tx2="dk2" accent1="accent1" accent2="accent2" accent3="accent3" accent4="accent4" accent5="accent5" accent6="accent6" hlink="hlink" folHlink="folHlink"/>
  <p:sldLayoutIdLst>
    <p:sldLayoutId id="2147483974" r:id="rId1"/>
    <p:sldLayoutId id="2147483975" r:id="rId2"/>
    <p:sldLayoutId id="2147483976" r:id="rId3"/>
    <p:sldLayoutId id="2147483977" r:id="rId4"/>
    <p:sldLayoutId id="2147483978" r:id="rId5"/>
    <p:sldLayoutId id="2147483979" r:id="rId6"/>
    <p:sldLayoutId id="2147483980" r:id="rId7"/>
    <p:sldLayoutId id="2147483981" r:id="rId8"/>
    <p:sldLayoutId id="2147483982" r:id="rId9"/>
    <p:sldLayoutId id="2147483983" r:id="rId10"/>
    <p:sldLayoutId id="214748398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7000">
              <a:schemeClr val="accent1">
                <a:lumMod val="5000"/>
                <a:lumOff val="95000"/>
              </a:schemeClr>
            </a:gs>
            <a:gs pos="0">
              <a:schemeClr val="accent1">
                <a:lumMod val="45000"/>
                <a:lumOff val="55000"/>
              </a:schemeClr>
            </a:gs>
            <a:gs pos="100000">
              <a:schemeClr val="accent1">
                <a:lumMod val="45000"/>
                <a:lumOff val="55000"/>
              </a:schemeClr>
            </a:gs>
            <a:gs pos="93000">
              <a:schemeClr val="accent1">
                <a:alpha val="50000"/>
                <a:lumMod val="50000"/>
                <a:lumOff val="50000"/>
              </a:schemeClr>
            </a:gs>
          </a:gsLst>
          <a:lin ang="5400000" scaled="0"/>
          <a:tileRect/>
        </a:gradFill>
        <a:effectLst/>
      </p:bgPr>
    </p:bg>
    <p:spTree>
      <p:nvGrpSpPr>
        <p:cNvPr id="1" name="">
          <a:extLst>
            <a:ext uri="{FF2B5EF4-FFF2-40B4-BE49-F238E27FC236}">
              <a16:creationId xmlns:a16="http://schemas.microsoft.com/office/drawing/2014/main" id="{E621C73D-6E24-A533-E2F7-D0AC6BABC5C5}"/>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9BBA3583-AC40-D62D-9999-8E68F3CB9B01}"/>
              </a:ext>
            </a:extLst>
          </p:cNvPr>
          <p:cNvSpPr>
            <a:spLocks noGrp="1"/>
          </p:cNvSpPr>
          <p:nvPr>
            <p:ph type="subTitle" idx="1"/>
          </p:nvPr>
        </p:nvSpPr>
        <p:spPr>
          <a:xfrm>
            <a:off x="9624289" y="6613236"/>
            <a:ext cx="2567711" cy="244764"/>
          </a:xfrm>
          <a:solidFill>
            <a:srgbClr val="002060"/>
          </a:solidFill>
          <a:ln>
            <a:noFill/>
          </a:ln>
        </p:spPr>
        <p:txBody>
          <a:bodyPr>
            <a:normAutofit/>
          </a:bodyPr>
          <a:lstStyle/>
          <a:p>
            <a:r>
              <a:rPr lang="en-US" sz="1000" b="1" dirty="0">
                <a:solidFill>
                  <a:srgbClr val="FFC000"/>
                </a:solidFill>
                <a:latin typeface="Aptos Display" panose="020B0004020202020204" pitchFamily="34" charset="0"/>
              </a:rPr>
              <a:t>GENESIS EVANGELICAL MISSION (GEM)</a:t>
            </a:r>
          </a:p>
        </p:txBody>
      </p:sp>
      <p:sp>
        <p:nvSpPr>
          <p:cNvPr id="5" name="Title 4">
            <a:extLst>
              <a:ext uri="{FF2B5EF4-FFF2-40B4-BE49-F238E27FC236}">
                <a16:creationId xmlns:a16="http://schemas.microsoft.com/office/drawing/2014/main" id="{F349FEE6-F31E-FA60-B7A1-7F505DB5DD7D}"/>
              </a:ext>
            </a:extLst>
          </p:cNvPr>
          <p:cNvSpPr>
            <a:spLocks noGrp="1"/>
          </p:cNvSpPr>
          <p:nvPr>
            <p:ph type="ctrTitle"/>
          </p:nvPr>
        </p:nvSpPr>
        <p:spPr>
          <a:xfrm>
            <a:off x="2272434" y="101312"/>
            <a:ext cx="7795491" cy="387781"/>
          </a:xfrm>
          <a:solidFill>
            <a:srgbClr val="002060"/>
          </a:solidFill>
        </p:spPr>
        <p:txBody>
          <a:bodyPr>
            <a:normAutofit fontScale="90000"/>
          </a:bodyPr>
          <a:lstStyle/>
          <a:p>
            <a:r>
              <a:rPr lang="en-US" sz="2200" dirty="0">
                <a:solidFill>
                  <a:srgbClr val="FFC000"/>
                </a:solidFill>
              </a:rPr>
              <a:t>“</a:t>
            </a:r>
            <a:r>
              <a:rPr lang="en-US" sz="2200" b="1" dirty="0">
                <a:solidFill>
                  <a:srgbClr val="FFC000"/>
                </a:solidFill>
              </a:rPr>
              <a:t>BIBLE LIFE” Study </a:t>
            </a:r>
            <a:r>
              <a:rPr lang="en-US" sz="2200" b="1" dirty="0">
                <a:solidFill>
                  <a:schemeClr val="bg2"/>
                </a:solidFill>
              </a:rPr>
              <a:t> - </a:t>
            </a:r>
            <a:r>
              <a:rPr lang="en-US" sz="2200" dirty="0">
                <a:solidFill>
                  <a:schemeClr val="bg2"/>
                </a:solidFill>
              </a:rPr>
              <a:t>Exploring the message &amp; the ministry of Jesus Christ</a:t>
            </a:r>
          </a:p>
        </p:txBody>
      </p:sp>
      <p:sp>
        <p:nvSpPr>
          <p:cNvPr id="2" name="TextBox 1">
            <a:extLst>
              <a:ext uri="{FF2B5EF4-FFF2-40B4-BE49-F238E27FC236}">
                <a16:creationId xmlns:a16="http://schemas.microsoft.com/office/drawing/2014/main" id="{3836C4A8-1A19-C8D0-94AF-E000BED8D223}"/>
              </a:ext>
            </a:extLst>
          </p:cNvPr>
          <p:cNvSpPr txBox="1"/>
          <p:nvPr/>
        </p:nvSpPr>
        <p:spPr>
          <a:xfrm>
            <a:off x="2272434" y="1981504"/>
            <a:ext cx="8867775" cy="3139321"/>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US" b="1" dirty="0">
                <a:latin typeface="Arial  "/>
                <a:cs typeface="Times New Roman" panose="02020603050405020304" pitchFamily="18" charset="0"/>
              </a:rPr>
              <a:t>Welcome to Friends &amp; Family Fellowship – Sharing the vision</a:t>
            </a:r>
          </a:p>
          <a:p>
            <a:pPr marL="285750" indent="-285750">
              <a:lnSpc>
                <a:spcPct val="150000"/>
              </a:lnSpc>
              <a:buFont typeface="Arial" panose="020B0604020202020204" pitchFamily="34" charset="0"/>
              <a:buChar char="•"/>
            </a:pPr>
            <a:r>
              <a:rPr lang="en-US" b="1" dirty="0">
                <a:latin typeface="Arial  "/>
                <a:cs typeface="Times New Roman" panose="02020603050405020304" pitchFamily="18" charset="0"/>
              </a:rPr>
              <a:t>Navigation &amp; Resources – Streaming, website, </a:t>
            </a:r>
            <a:r>
              <a:rPr lang="en-US" b="1" dirty="0" err="1">
                <a:latin typeface="Arial  "/>
                <a:cs typeface="Times New Roman" panose="02020603050405020304" pitchFamily="18" charset="0"/>
              </a:rPr>
              <a:t>What’sapp</a:t>
            </a:r>
            <a:endParaRPr lang="en-US" b="1" dirty="0">
              <a:latin typeface="Arial  "/>
              <a:cs typeface="Times New Roman" panose="02020603050405020304" pitchFamily="18" charset="0"/>
            </a:endParaRPr>
          </a:p>
          <a:p>
            <a:pPr marL="285750" indent="-285750">
              <a:lnSpc>
                <a:spcPct val="150000"/>
              </a:lnSpc>
              <a:buFont typeface="Arial" panose="020B0604020202020204" pitchFamily="34" charset="0"/>
              <a:buChar char="•"/>
            </a:pPr>
            <a:r>
              <a:rPr lang="en-US" b="1" dirty="0">
                <a:latin typeface="Arial  "/>
                <a:cs typeface="Times New Roman" panose="02020603050405020304" pitchFamily="18" charset="0"/>
              </a:rPr>
              <a:t>Introduction to the Bible Life Study– The Big idea!</a:t>
            </a:r>
          </a:p>
          <a:p>
            <a:pPr marL="285750" indent="-285750">
              <a:lnSpc>
                <a:spcPct val="150000"/>
              </a:lnSpc>
              <a:buFont typeface="Arial" panose="020B0604020202020204" pitchFamily="34" charset="0"/>
              <a:buChar char="•"/>
            </a:pPr>
            <a:r>
              <a:rPr lang="en-US" b="1" dirty="0">
                <a:latin typeface="Arial  "/>
                <a:cs typeface="Times New Roman" panose="02020603050405020304" pitchFamily="18" charset="0"/>
              </a:rPr>
              <a:t>Next steps?</a:t>
            </a:r>
            <a:r>
              <a:rPr lang="en-US" dirty="0">
                <a:latin typeface="Arial  "/>
                <a:cs typeface="Times New Roman" panose="02020603050405020304" pitchFamily="18" charset="0"/>
              </a:rPr>
              <a:t> </a:t>
            </a:r>
          </a:p>
          <a:p>
            <a:endParaRPr lang="en-US"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29969449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flip="none" rotWithShape="1">
          <a:gsLst>
            <a:gs pos="7000">
              <a:schemeClr val="accent1">
                <a:lumMod val="5000"/>
                <a:lumOff val="95000"/>
              </a:schemeClr>
            </a:gs>
            <a:gs pos="0">
              <a:schemeClr val="accent1">
                <a:lumMod val="45000"/>
                <a:lumOff val="55000"/>
              </a:schemeClr>
            </a:gs>
            <a:gs pos="100000">
              <a:schemeClr val="accent1">
                <a:lumMod val="45000"/>
                <a:lumOff val="55000"/>
              </a:schemeClr>
            </a:gs>
            <a:gs pos="93000">
              <a:schemeClr val="accent1">
                <a:alpha val="50000"/>
                <a:lumMod val="50000"/>
                <a:lumOff val="50000"/>
              </a:schemeClr>
            </a:gs>
          </a:gsLst>
          <a:lin ang="5400000" scaled="0"/>
          <a:tileRect/>
        </a:gradFill>
        <a:effectLst/>
      </p:bgPr>
    </p:bg>
    <p:spTree>
      <p:nvGrpSpPr>
        <p:cNvPr id="1" name="">
          <a:extLst>
            <a:ext uri="{FF2B5EF4-FFF2-40B4-BE49-F238E27FC236}">
              <a16:creationId xmlns:a16="http://schemas.microsoft.com/office/drawing/2014/main" id="{23980234-B933-0962-703A-F443BFAA935E}"/>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488912F0-301B-F9C5-0078-66D5D09565FB}"/>
              </a:ext>
            </a:extLst>
          </p:cNvPr>
          <p:cNvSpPr>
            <a:spLocks noGrp="1"/>
          </p:cNvSpPr>
          <p:nvPr>
            <p:ph type="subTitle" idx="1"/>
          </p:nvPr>
        </p:nvSpPr>
        <p:spPr>
          <a:xfrm>
            <a:off x="9624289" y="6613236"/>
            <a:ext cx="2567711" cy="244764"/>
          </a:xfrm>
          <a:solidFill>
            <a:srgbClr val="002060"/>
          </a:solidFill>
          <a:ln>
            <a:noFill/>
          </a:ln>
        </p:spPr>
        <p:txBody>
          <a:bodyPr>
            <a:normAutofit/>
          </a:bodyPr>
          <a:lstStyle/>
          <a:p>
            <a:r>
              <a:rPr lang="en-US" sz="1000" b="1" dirty="0">
                <a:solidFill>
                  <a:srgbClr val="FFC000"/>
                </a:solidFill>
                <a:latin typeface="Aptos Display" panose="020B0004020202020204" pitchFamily="34" charset="0"/>
              </a:rPr>
              <a:t>GENESIS EVANGELICAL MISSION (GEM)</a:t>
            </a:r>
          </a:p>
        </p:txBody>
      </p:sp>
      <p:sp>
        <p:nvSpPr>
          <p:cNvPr id="5" name="Title 4">
            <a:extLst>
              <a:ext uri="{FF2B5EF4-FFF2-40B4-BE49-F238E27FC236}">
                <a16:creationId xmlns:a16="http://schemas.microsoft.com/office/drawing/2014/main" id="{677DDC10-C845-E464-D3E5-6E1E4B8A11AF}"/>
              </a:ext>
            </a:extLst>
          </p:cNvPr>
          <p:cNvSpPr>
            <a:spLocks noGrp="1"/>
          </p:cNvSpPr>
          <p:nvPr>
            <p:ph type="ctrTitle"/>
          </p:nvPr>
        </p:nvSpPr>
        <p:spPr>
          <a:xfrm>
            <a:off x="2198254" y="110837"/>
            <a:ext cx="7795491" cy="387781"/>
          </a:xfrm>
          <a:solidFill>
            <a:srgbClr val="002060"/>
          </a:solidFill>
        </p:spPr>
        <p:txBody>
          <a:bodyPr>
            <a:normAutofit fontScale="90000"/>
          </a:bodyPr>
          <a:lstStyle/>
          <a:p>
            <a:r>
              <a:rPr lang="en-US" sz="2200" dirty="0">
                <a:solidFill>
                  <a:srgbClr val="FFC000"/>
                </a:solidFill>
              </a:rPr>
              <a:t>“</a:t>
            </a:r>
            <a:r>
              <a:rPr lang="en-US" sz="2200" b="1" dirty="0">
                <a:solidFill>
                  <a:srgbClr val="FFC000"/>
                </a:solidFill>
              </a:rPr>
              <a:t>BIBLE LIFE” Study </a:t>
            </a:r>
            <a:r>
              <a:rPr lang="en-US" sz="2200" b="1" dirty="0">
                <a:solidFill>
                  <a:schemeClr val="bg2"/>
                </a:solidFill>
              </a:rPr>
              <a:t> - </a:t>
            </a:r>
            <a:r>
              <a:rPr lang="en-US" sz="2200" dirty="0">
                <a:solidFill>
                  <a:schemeClr val="bg2"/>
                </a:solidFill>
              </a:rPr>
              <a:t>Exploring the message &amp; the ministry of Jesus Christ</a:t>
            </a:r>
          </a:p>
        </p:txBody>
      </p:sp>
      <p:sp>
        <p:nvSpPr>
          <p:cNvPr id="16" name="TextBox 15">
            <a:extLst>
              <a:ext uri="{FF2B5EF4-FFF2-40B4-BE49-F238E27FC236}">
                <a16:creationId xmlns:a16="http://schemas.microsoft.com/office/drawing/2014/main" id="{6D796820-448C-DEB1-756B-D041A0D33017}"/>
              </a:ext>
            </a:extLst>
          </p:cNvPr>
          <p:cNvSpPr txBox="1"/>
          <p:nvPr/>
        </p:nvSpPr>
        <p:spPr>
          <a:xfrm>
            <a:off x="1666874" y="1194854"/>
            <a:ext cx="9020175" cy="2325958"/>
          </a:xfrm>
          <a:prstGeom prst="rect">
            <a:avLst/>
          </a:prstGeom>
          <a:noFill/>
        </p:spPr>
        <p:txBody>
          <a:bodyPr wrap="square">
            <a:spAutoFit/>
          </a:bodyPr>
          <a:lstStyle/>
          <a:p>
            <a:pPr marL="0" marR="0">
              <a:lnSpc>
                <a:spcPct val="107000"/>
              </a:lnSpc>
              <a:spcAft>
                <a:spcPts val="800"/>
              </a:spcAft>
            </a:pPr>
            <a:r>
              <a:rPr lang="en-US" sz="1800" b="1" dirty="0">
                <a:solidFill>
                  <a:srgbClr val="C00000"/>
                </a:solidFill>
                <a:effectLst/>
                <a:latin typeface="Arial  "/>
                <a:ea typeface="Calibri" panose="020F0502020204030204" pitchFamily="34" charset="0"/>
                <a:cs typeface="Times New Roman" panose="02020603050405020304" pitchFamily="18" charset="0"/>
              </a:rPr>
              <a:t>Introduction:</a:t>
            </a:r>
            <a:endParaRPr lang="en-US" sz="1600" dirty="0">
              <a:effectLst/>
              <a:latin typeface="Arial  "/>
              <a:ea typeface="Calibri" panose="020F0502020204030204" pitchFamily="34" charset="0"/>
              <a:cs typeface="Times New Roman" panose="02020603050405020304" pitchFamily="18" charset="0"/>
            </a:endParaRPr>
          </a:p>
          <a:p>
            <a:pPr marL="0" marR="0">
              <a:lnSpc>
                <a:spcPct val="115000"/>
              </a:lnSpc>
              <a:spcAft>
                <a:spcPts val="800"/>
              </a:spcAft>
            </a:pPr>
            <a:r>
              <a:rPr lang="en-US" sz="1800" b="1" dirty="0">
                <a:effectLst/>
                <a:latin typeface="Arial  "/>
                <a:ea typeface="Calibri" panose="020F0502020204030204" pitchFamily="34" charset="0"/>
                <a:cs typeface="Times New Roman" panose="02020603050405020304" pitchFamily="18" charset="0"/>
              </a:rPr>
              <a:t>If you are looking for truth that can transform your life and change the world, devote yourself to diligent, disciplined study of God’s word. </a:t>
            </a:r>
          </a:p>
          <a:p>
            <a:pPr marL="0" marR="0">
              <a:lnSpc>
                <a:spcPct val="115000"/>
              </a:lnSpc>
              <a:spcAft>
                <a:spcPts val="800"/>
              </a:spcAft>
            </a:pPr>
            <a:r>
              <a:rPr lang="en-US" sz="1800" b="1" dirty="0">
                <a:effectLst/>
                <a:latin typeface="Arial  "/>
                <a:ea typeface="Calibri" panose="020F0502020204030204" pitchFamily="34" charset="0"/>
                <a:cs typeface="Times New Roman" panose="02020603050405020304" pitchFamily="18" charset="0"/>
              </a:rPr>
              <a:t>Because a FAITH that is truly mature requires a MIND that is well informed. </a:t>
            </a:r>
            <a:endParaRPr lang="en-US" sz="1600" dirty="0">
              <a:effectLst/>
              <a:latin typeface="Arial  "/>
              <a:ea typeface="Calibri" panose="020F0502020204030204" pitchFamily="34" charset="0"/>
              <a:cs typeface="Times New Roman" panose="02020603050405020304" pitchFamily="18" charset="0"/>
            </a:endParaRPr>
          </a:p>
          <a:p>
            <a:pPr marL="0" marR="0">
              <a:lnSpc>
                <a:spcPct val="107000"/>
              </a:lnSpc>
              <a:spcAft>
                <a:spcPts val="800"/>
              </a:spcAft>
            </a:pPr>
            <a:r>
              <a:rPr lang="en-US" sz="1800" dirty="0">
                <a:effectLst/>
                <a:latin typeface="Arial  "/>
                <a:ea typeface="Calibri" panose="020F0502020204030204" pitchFamily="34" charset="0"/>
                <a:cs typeface="Times New Roman" panose="02020603050405020304" pitchFamily="18" charset="0"/>
              </a:rPr>
              <a:t> </a:t>
            </a:r>
            <a:endParaRPr lang="en-US" sz="1600" dirty="0">
              <a:effectLst/>
              <a:latin typeface="Arial  "/>
              <a:ea typeface="Calibri" panose="020F0502020204030204" pitchFamily="34" charset="0"/>
              <a:cs typeface="Times New Roman" panose="02020603050405020304" pitchFamily="18" charset="0"/>
            </a:endParaRPr>
          </a:p>
          <a:p>
            <a:pPr marL="0" marR="0">
              <a:lnSpc>
                <a:spcPct val="107000"/>
              </a:lnSpc>
              <a:spcAft>
                <a:spcPts val="800"/>
              </a:spcAft>
            </a:pPr>
            <a:r>
              <a:rPr lang="en-US" sz="1800" b="1" dirty="0">
                <a:effectLst/>
                <a:highlight>
                  <a:srgbClr val="FFFF00"/>
                </a:highlight>
                <a:latin typeface="Arial  "/>
                <a:ea typeface="Calibri" panose="020F0502020204030204" pitchFamily="34" charset="0"/>
                <a:cs typeface="Times New Roman" panose="02020603050405020304" pitchFamily="18" charset="0"/>
              </a:rPr>
              <a:t>“If you long to know the mind of God, you should first learn to use your own”.</a:t>
            </a:r>
            <a:r>
              <a:rPr lang="en-US" sz="1800" b="1" dirty="0">
                <a:effectLst/>
                <a:latin typeface="Arial  "/>
                <a:ea typeface="Calibri" panose="020F0502020204030204" pitchFamily="34" charset="0"/>
                <a:cs typeface="Times New Roman" panose="02020603050405020304" pitchFamily="18" charset="0"/>
              </a:rPr>
              <a:t> </a:t>
            </a:r>
            <a:endParaRPr lang="en-US" sz="1600" dirty="0">
              <a:effectLst/>
              <a:latin typeface="Arial  "/>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0131960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flip="none" rotWithShape="1">
          <a:gsLst>
            <a:gs pos="7000">
              <a:schemeClr val="accent1">
                <a:lumMod val="5000"/>
                <a:lumOff val="95000"/>
              </a:schemeClr>
            </a:gs>
            <a:gs pos="0">
              <a:schemeClr val="accent1">
                <a:lumMod val="45000"/>
                <a:lumOff val="55000"/>
              </a:schemeClr>
            </a:gs>
            <a:gs pos="100000">
              <a:schemeClr val="accent1">
                <a:lumMod val="45000"/>
                <a:lumOff val="55000"/>
              </a:schemeClr>
            </a:gs>
            <a:gs pos="93000">
              <a:schemeClr val="accent1">
                <a:alpha val="50000"/>
                <a:lumMod val="50000"/>
                <a:lumOff val="50000"/>
              </a:schemeClr>
            </a:gs>
          </a:gsLst>
          <a:lin ang="5400000" scaled="0"/>
          <a:tileRect/>
        </a:gradFill>
        <a:effectLst/>
      </p:bgPr>
    </p:bg>
    <p:spTree>
      <p:nvGrpSpPr>
        <p:cNvPr id="1" name="">
          <a:extLst>
            <a:ext uri="{FF2B5EF4-FFF2-40B4-BE49-F238E27FC236}">
              <a16:creationId xmlns:a16="http://schemas.microsoft.com/office/drawing/2014/main" id="{0777CBD9-5A44-E8A0-4F0F-5CAE37CD7362}"/>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B9B62D83-0B43-4A2D-2D0B-07F38345AAB2}"/>
              </a:ext>
            </a:extLst>
          </p:cNvPr>
          <p:cNvSpPr>
            <a:spLocks noGrp="1"/>
          </p:cNvSpPr>
          <p:nvPr>
            <p:ph type="subTitle" idx="1"/>
          </p:nvPr>
        </p:nvSpPr>
        <p:spPr>
          <a:xfrm>
            <a:off x="9624289" y="6613236"/>
            <a:ext cx="2567711" cy="244764"/>
          </a:xfrm>
          <a:solidFill>
            <a:srgbClr val="002060"/>
          </a:solidFill>
          <a:ln>
            <a:noFill/>
          </a:ln>
        </p:spPr>
        <p:txBody>
          <a:bodyPr>
            <a:normAutofit/>
          </a:bodyPr>
          <a:lstStyle/>
          <a:p>
            <a:r>
              <a:rPr lang="en-US" sz="1000" b="1" dirty="0">
                <a:solidFill>
                  <a:srgbClr val="FFC000"/>
                </a:solidFill>
                <a:latin typeface="Aptos Display" panose="020B0004020202020204" pitchFamily="34" charset="0"/>
              </a:rPr>
              <a:t>GENESIS EVANGELICAL MISSION (GEM)</a:t>
            </a:r>
          </a:p>
        </p:txBody>
      </p:sp>
      <p:sp>
        <p:nvSpPr>
          <p:cNvPr id="5" name="Title 4">
            <a:extLst>
              <a:ext uri="{FF2B5EF4-FFF2-40B4-BE49-F238E27FC236}">
                <a16:creationId xmlns:a16="http://schemas.microsoft.com/office/drawing/2014/main" id="{4C3B479B-1BB8-D139-6CED-82AAA9C1120A}"/>
              </a:ext>
            </a:extLst>
          </p:cNvPr>
          <p:cNvSpPr>
            <a:spLocks noGrp="1"/>
          </p:cNvSpPr>
          <p:nvPr>
            <p:ph type="ctrTitle"/>
          </p:nvPr>
        </p:nvSpPr>
        <p:spPr>
          <a:xfrm>
            <a:off x="2272434" y="101312"/>
            <a:ext cx="7795491" cy="387781"/>
          </a:xfrm>
          <a:solidFill>
            <a:srgbClr val="002060"/>
          </a:solidFill>
        </p:spPr>
        <p:txBody>
          <a:bodyPr>
            <a:normAutofit fontScale="90000"/>
          </a:bodyPr>
          <a:lstStyle/>
          <a:p>
            <a:r>
              <a:rPr lang="en-US" sz="2200" dirty="0">
                <a:solidFill>
                  <a:srgbClr val="FFC000"/>
                </a:solidFill>
              </a:rPr>
              <a:t>“</a:t>
            </a:r>
            <a:r>
              <a:rPr lang="en-US" sz="2200" b="1" dirty="0">
                <a:solidFill>
                  <a:srgbClr val="FFC000"/>
                </a:solidFill>
              </a:rPr>
              <a:t>BIBLE LIFE” Study </a:t>
            </a:r>
            <a:r>
              <a:rPr lang="en-US" sz="2200" b="1" dirty="0">
                <a:solidFill>
                  <a:schemeClr val="bg2"/>
                </a:solidFill>
              </a:rPr>
              <a:t> - </a:t>
            </a:r>
            <a:r>
              <a:rPr lang="en-US" sz="2200" dirty="0">
                <a:solidFill>
                  <a:schemeClr val="bg2"/>
                </a:solidFill>
              </a:rPr>
              <a:t>Exploring the message &amp; the ministry of Jesus Christ</a:t>
            </a:r>
          </a:p>
        </p:txBody>
      </p:sp>
      <p:sp>
        <p:nvSpPr>
          <p:cNvPr id="6" name="TextBox 5">
            <a:extLst>
              <a:ext uri="{FF2B5EF4-FFF2-40B4-BE49-F238E27FC236}">
                <a16:creationId xmlns:a16="http://schemas.microsoft.com/office/drawing/2014/main" id="{44ECEBFF-1113-BA0F-836F-C1287F3708A3}"/>
              </a:ext>
            </a:extLst>
          </p:cNvPr>
          <p:cNvSpPr txBox="1"/>
          <p:nvPr/>
        </p:nvSpPr>
        <p:spPr>
          <a:xfrm>
            <a:off x="1362075" y="1043137"/>
            <a:ext cx="9791701" cy="1703030"/>
          </a:xfrm>
          <a:prstGeom prst="rect">
            <a:avLst/>
          </a:prstGeom>
          <a:noFill/>
        </p:spPr>
        <p:txBody>
          <a:bodyPr wrap="square">
            <a:spAutoFit/>
          </a:bodyPr>
          <a:lstStyle/>
          <a:p>
            <a:pPr>
              <a:lnSpc>
                <a:spcPct val="150000"/>
              </a:lnSpc>
            </a:pPr>
            <a:r>
              <a:rPr lang="en-US" b="1" dirty="0">
                <a:solidFill>
                  <a:srgbClr val="C00000"/>
                </a:solidFill>
                <a:latin typeface="Arial  "/>
                <a:cs typeface="Times New Roman" panose="02020603050405020304" pitchFamily="18" charset="0"/>
              </a:rPr>
              <a:t>Vision: </a:t>
            </a:r>
          </a:p>
          <a:p>
            <a:pPr>
              <a:lnSpc>
                <a:spcPct val="150000"/>
              </a:lnSpc>
            </a:pPr>
            <a:r>
              <a:rPr lang="en-US" b="1" dirty="0">
                <a:latin typeface="Arial  "/>
                <a:cs typeface="Times New Roman" panose="02020603050405020304" pitchFamily="18" charset="0"/>
              </a:rPr>
              <a:t>1. What is F3? Discipleship based teaching ministry. From GYM to GEM! </a:t>
            </a:r>
          </a:p>
          <a:p>
            <a:pPr>
              <a:lnSpc>
                <a:spcPct val="150000"/>
              </a:lnSpc>
            </a:pPr>
            <a:r>
              <a:rPr lang="en-US" b="1" dirty="0">
                <a:latin typeface="Arial  "/>
                <a:cs typeface="Times New Roman" panose="02020603050405020304" pitchFamily="18" charset="0"/>
              </a:rPr>
              <a:t>2. Why come to F3? A place to grow your faith and build friendships through fellowship</a:t>
            </a:r>
          </a:p>
          <a:p>
            <a:pPr>
              <a:lnSpc>
                <a:spcPct val="150000"/>
              </a:lnSpc>
            </a:pPr>
            <a:r>
              <a:rPr lang="en-US" b="1" dirty="0">
                <a:latin typeface="Arial  "/>
                <a:cs typeface="Times New Roman" panose="02020603050405020304" pitchFamily="18" charset="0"/>
              </a:rPr>
              <a:t>3. How it integrates with other ministries and churches? </a:t>
            </a:r>
          </a:p>
        </p:txBody>
      </p:sp>
      <p:sp>
        <p:nvSpPr>
          <p:cNvPr id="8" name="TextBox 7">
            <a:extLst>
              <a:ext uri="{FF2B5EF4-FFF2-40B4-BE49-F238E27FC236}">
                <a16:creationId xmlns:a16="http://schemas.microsoft.com/office/drawing/2014/main" id="{37676016-1911-3227-F043-0BDBBF37D65E}"/>
              </a:ext>
            </a:extLst>
          </p:cNvPr>
          <p:cNvSpPr txBox="1"/>
          <p:nvPr/>
        </p:nvSpPr>
        <p:spPr>
          <a:xfrm>
            <a:off x="1362075" y="2902292"/>
            <a:ext cx="9201150" cy="3139321"/>
          </a:xfrm>
          <a:prstGeom prst="rect">
            <a:avLst/>
          </a:prstGeom>
          <a:noFill/>
        </p:spPr>
        <p:txBody>
          <a:bodyPr wrap="square">
            <a:spAutoFit/>
          </a:bodyPr>
          <a:lstStyle/>
          <a:p>
            <a:pPr>
              <a:lnSpc>
                <a:spcPct val="150000"/>
              </a:lnSpc>
            </a:pPr>
            <a:r>
              <a:rPr lang="en-US" b="1" dirty="0">
                <a:solidFill>
                  <a:srgbClr val="C00000"/>
                </a:solidFill>
                <a:latin typeface="Arial  "/>
                <a:cs typeface="Times New Roman" panose="02020603050405020304" pitchFamily="18" charset="0"/>
              </a:rPr>
              <a:t>Bible life study group: </a:t>
            </a:r>
            <a:r>
              <a:rPr lang="en-US" b="1" dirty="0">
                <a:solidFill>
                  <a:schemeClr val="accent1"/>
                </a:solidFill>
                <a:latin typeface="Arial  "/>
                <a:cs typeface="Times New Roman" panose="02020603050405020304" pitchFamily="18" charset="0"/>
              </a:rPr>
              <a:t>Leadership through Discipleship</a:t>
            </a:r>
          </a:p>
          <a:p>
            <a:pPr>
              <a:lnSpc>
                <a:spcPct val="150000"/>
              </a:lnSpc>
            </a:pPr>
            <a:r>
              <a:rPr lang="en-US" sz="1800" b="1" dirty="0">
                <a:effectLst/>
                <a:latin typeface="Arial  "/>
                <a:ea typeface="Calibri" panose="020F0502020204030204" pitchFamily="34" charset="0"/>
                <a:cs typeface="Times New Roman" panose="02020603050405020304" pitchFamily="18" charset="0"/>
              </a:rPr>
              <a:t>The chief purpose of this fellowship is to fill the gap between “knowing and understanding” God’s word. </a:t>
            </a:r>
            <a:endParaRPr lang="en-US" b="1" dirty="0">
              <a:latin typeface="Arial  "/>
              <a:ea typeface="Calibri" panose="020F0502020204030204" pitchFamily="34" charset="0"/>
              <a:cs typeface="Times New Roman" panose="02020603050405020304" pitchFamily="18" charset="0"/>
            </a:endParaRPr>
          </a:p>
          <a:p>
            <a:pPr>
              <a:lnSpc>
                <a:spcPct val="150000"/>
              </a:lnSpc>
            </a:pPr>
            <a:r>
              <a:rPr lang="en-US" sz="1800" b="1" dirty="0">
                <a:effectLst/>
                <a:latin typeface="Arial  "/>
                <a:ea typeface="Calibri" panose="020F0502020204030204" pitchFamily="34" charset="0"/>
                <a:cs typeface="Times New Roman" panose="02020603050405020304" pitchFamily="18" charset="0"/>
              </a:rPr>
              <a:t>The goal of this fellowship is simple. </a:t>
            </a:r>
            <a:r>
              <a:rPr lang="en-US" b="1" dirty="0">
                <a:latin typeface="Arial  "/>
                <a:ea typeface="Calibri" panose="020F0502020204030204" pitchFamily="34" charset="0"/>
                <a:cs typeface="Times New Roman" panose="02020603050405020304" pitchFamily="18" charset="0"/>
              </a:rPr>
              <a:t>Provide</a:t>
            </a:r>
            <a:r>
              <a:rPr lang="en-US" sz="1800" b="1" dirty="0">
                <a:effectLst/>
                <a:latin typeface="Arial  "/>
                <a:ea typeface="Calibri" panose="020F0502020204030204" pitchFamily="34" charset="0"/>
                <a:cs typeface="Times New Roman" panose="02020603050405020304" pitchFamily="18" charset="0"/>
              </a:rPr>
              <a:t> biblical training that can deepen your understanding through study of basic principles of the Bible reading, </a:t>
            </a:r>
            <a:r>
              <a:rPr lang="en-US" b="1" dirty="0">
                <a:latin typeface="Arial  "/>
                <a:ea typeface="Calibri" panose="020F0502020204030204" pitchFamily="34" charset="0"/>
                <a:cs typeface="Times New Roman" panose="02020603050405020304" pitchFamily="18" charset="0"/>
              </a:rPr>
              <a:t>studying and offer </a:t>
            </a:r>
            <a:r>
              <a:rPr lang="en-US" sz="1800" b="1" dirty="0">
                <a:effectLst/>
                <a:latin typeface="Arial  "/>
                <a:ea typeface="Calibri" panose="020F0502020204030204" pitchFamily="34" charset="0"/>
                <a:cs typeface="Times New Roman" panose="02020603050405020304" pitchFamily="18" charset="0"/>
              </a:rPr>
              <a:t>practical insights of living and loving like Jesus. </a:t>
            </a:r>
            <a:endParaRPr lang="en-US" b="1" dirty="0">
              <a:solidFill>
                <a:schemeClr val="accent1"/>
              </a:solidFill>
              <a:latin typeface="Arial  "/>
              <a:cs typeface="Times New Roman" panose="02020603050405020304" pitchFamily="18" charset="0"/>
            </a:endParaRPr>
          </a:p>
          <a:p>
            <a:endParaRPr lang="en-US" dirty="0">
              <a:solidFill>
                <a:schemeClr val="accent1"/>
              </a:solidFill>
            </a:endParaRPr>
          </a:p>
          <a:p>
            <a:endParaRPr lang="en-US" dirty="0">
              <a:solidFill>
                <a:schemeClr val="accent1"/>
              </a:solidFill>
            </a:endParaRPr>
          </a:p>
        </p:txBody>
      </p:sp>
    </p:spTree>
    <p:extLst>
      <p:ext uri="{BB962C8B-B14F-4D97-AF65-F5344CB8AC3E}">
        <p14:creationId xmlns:p14="http://schemas.microsoft.com/office/powerpoint/2010/main" val="16794764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flip="none" rotWithShape="1">
          <a:gsLst>
            <a:gs pos="7000">
              <a:schemeClr val="accent1">
                <a:lumMod val="5000"/>
                <a:lumOff val="95000"/>
              </a:schemeClr>
            </a:gs>
            <a:gs pos="0">
              <a:schemeClr val="accent1">
                <a:lumMod val="45000"/>
                <a:lumOff val="55000"/>
              </a:schemeClr>
            </a:gs>
            <a:gs pos="100000">
              <a:schemeClr val="accent1">
                <a:lumMod val="45000"/>
                <a:lumOff val="55000"/>
              </a:schemeClr>
            </a:gs>
            <a:gs pos="93000">
              <a:schemeClr val="accent1">
                <a:alpha val="50000"/>
                <a:lumMod val="50000"/>
                <a:lumOff val="50000"/>
              </a:schemeClr>
            </a:gs>
          </a:gsLst>
          <a:lin ang="5400000" scaled="0"/>
          <a:tileRect/>
        </a:gradFill>
        <a:effectLst/>
      </p:bgPr>
    </p:bg>
    <p:spTree>
      <p:nvGrpSpPr>
        <p:cNvPr id="1" name="">
          <a:extLst>
            <a:ext uri="{FF2B5EF4-FFF2-40B4-BE49-F238E27FC236}">
              <a16:creationId xmlns:a16="http://schemas.microsoft.com/office/drawing/2014/main" id="{9C4D28FF-7212-6CB7-408A-560B519D3CDB}"/>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6A3F177E-3E54-2C59-31DB-3E6B2D333ECD}"/>
              </a:ext>
            </a:extLst>
          </p:cNvPr>
          <p:cNvSpPr>
            <a:spLocks noGrp="1"/>
          </p:cNvSpPr>
          <p:nvPr>
            <p:ph type="subTitle" idx="1"/>
          </p:nvPr>
        </p:nvSpPr>
        <p:spPr>
          <a:xfrm>
            <a:off x="9624289" y="6613236"/>
            <a:ext cx="2567711" cy="244764"/>
          </a:xfrm>
          <a:solidFill>
            <a:srgbClr val="002060"/>
          </a:solidFill>
          <a:ln>
            <a:noFill/>
          </a:ln>
        </p:spPr>
        <p:txBody>
          <a:bodyPr>
            <a:normAutofit/>
          </a:bodyPr>
          <a:lstStyle/>
          <a:p>
            <a:r>
              <a:rPr lang="en-US" sz="1000" b="1" dirty="0">
                <a:solidFill>
                  <a:srgbClr val="FFC000"/>
                </a:solidFill>
                <a:latin typeface="Aptos Display" panose="020B0004020202020204" pitchFamily="34" charset="0"/>
              </a:rPr>
              <a:t>GENESIS EVANGELICAL MISSION (GEM)</a:t>
            </a:r>
          </a:p>
        </p:txBody>
      </p:sp>
      <p:sp>
        <p:nvSpPr>
          <p:cNvPr id="5" name="Title 4">
            <a:extLst>
              <a:ext uri="{FF2B5EF4-FFF2-40B4-BE49-F238E27FC236}">
                <a16:creationId xmlns:a16="http://schemas.microsoft.com/office/drawing/2014/main" id="{87CC2602-220A-E624-52BF-5778BB680B82}"/>
              </a:ext>
            </a:extLst>
          </p:cNvPr>
          <p:cNvSpPr>
            <a:spLocks noGrp="1"/>
          </p:cNvSpPr>
          <p:nvPr>
            <p:ph type="ctrTitle"/>
          </p:nvPr>
        </p:nvSpPr>
        <p:spPr>
          <a:xfrm>
            <a:off x="2198254" y="110837"/>
            <a:ext cx="7795491" cy="387781"/>
          </a:xfrm>
          <a:solidFill>
            <a:srgbClr val="002060"/>
          </a:solidFill>
        </p:spPr>
        <p:txBody>
          <a:bodyPr>
            <a:normAutofit fontScale="90000"/>
          </a:bodyPr>
          <a:lstStyle/>
          <a:p>
            <a:r>
              <a:rPr lang="en-US" sz="2200" dirty="0">
                <a:solidFill>
                  <a:srgbClr val="FFC000"/>
                </a:solidFill>
              </a:rPr>
              <a:t>“</a:t>
            </a:r>
            <a:r>
              <a:rPr lang="en-US" sz="2200" b="1" dirty="0">
                <a:solidFill>
                  <a:srgbClr val="FFC000"/>
                </a:solidFill>
              </a:rPr>
              <a:t>BIBLE LIFE” Study </a:t>
            </a:r>
            <a:r>
              <a:rPr lang="en-US" sz="2200" b="1" dirty="0">
                <a:solidFill>
                  <a:schemeClr val="bg2"/>
                </a:solidFill>
              </a:rPr>
              <a:t> - </a:t>
            </a:r>
            <a:r>
              <a:rPr lang="en-US" sz="2200" dirty="0">
                <a:solidFill>
                  <a:schemeClr val="bg2"/>
                </a:solidFill>
              </a:rPr>
              <a:t>Exploring the message &amp; the ministry of Jesus Christ</a:t>
            </a:r>
          </a:p>
        </p:txBody>
      </p:sp>
      <p:sp>
        <p:nvSpPr>
          <p:cNvPr id="4" name="TextBox 3">
            <a:extLst>
              <a:ext uri="{FF2B5EF4-FFF2-40B4-BE49-F238E27FC236}">
                <a16:creationId xmlns:a16="http://schemas.microsoft.com/office/drawing/2014/main" id="{93081416-7C7F-890C-787C-F385F22193A5}"/>
              </a:ext>
            </a:extLst>
          </p:cNvPr>
          <p:cNvSpPr txBox="1"/>
          <p:nvPr/>
        </p:nvSpPr>
        <p:spPr>
          <a:xfrm>
            <a:off x="912379" y="1136064"/>
            <a:ext cx="5821795" cy="4585871"/>
          </a:xfrm>
          <a:prstGeom prst="rect">
            <a:avLst/>
          </a:prstGeom>
          <a:noFill/>
        </p:spPr>
        <p:txBody>
          <a:bodyPr wrap="square" rtlCol="0">
            <a:spAutoFit/>
          </a:bodyPr>
          <a:lstStyle/>
          <a:p>
            <a:r>
              <a:rPr lang="en-US" sz="1600" b="1" dirty="0">
                <a:solidFill>
                  <a:srgbClr val="C00000"/>
                </a:solidFill>
                <a:latin typeface="Arial  "/>
                <a:cs typeface="Times New Roman" panose="02020603050405020304" pitchFamily="18" charset="0"/>
              </a:rPr>
              <a:t>10 Categories: (We will study one category each month)</a:t>
            </a:r>
          </a:p>
          <a:p>
            <a:pPr>
              <a:lnSpc>
                <a:spcPct val="150000"/>
              </a:lnSpc>
            </a:pPr>
            <a:r>
              <a:rPr lang="en-US" sz="1600" b="1" dirty="0">
                <a:latin typeface="Arial  "/>
                <a:cs typeface="Times New Roman" panose="02020603050405020304" pitchFamily="18" charset="0"/>
              </a:rPr>
              <a:t>1. Fear &amp; Faith</a:t>
            </a:r>
          </a:p>
          <a:p>
            <a:pPr>
              <a:lnSpc>
                <a:spcPct val="150000"/>
              </a:lnSpc>
            </a:pPr>
            <a:r>
              <a:rPr lang="en-US" sz="1600" b="1" dirty="0">
                <a:latin typeface="Arial  "/>
                <a:cs typeface="Times New Roman" panose="02020603050405020304" pitchFamily="18" charset="0"/>
              </a:rPr>
              <a:t>2. Love &amp; Lust</a:t>
            </a:r>
          </a:p>
          <a:p>
            <a:pPr>
              <a:lnSpc>
                <a:spcPct val="150000"/>
              </a:lnSpc>
            </a:pPr>
            <a:r>
              <a:rPr lang="en-US" sz="1600" b="1" dirty="0">
                <a:latin typeface="Arial  "/>
                <a:cs typeface="Times New Roman" panose="02020603050405020304" pitchFamily="18" charset="0"/>
              </a:rPr>
              <a:t>3. Life &amp; Death</a:t>
            </a:r>
          </a:p>
          <a:p>
            <a:pPr>
              <a:lnSpc>
                <a:spcPct val="150000"/>
              </a:lnSpc>
            </a:pPr>
            <a:r>
              <a:rPr lang="en-US" sz="1600" b="1" dirty="0">
                <a:latin typeface="Arial  "/>
                <a:cs typeface="Times New Roman" panose="02020603050405020304" pitchFamily="18" charset="0"/>
              </a:rPr>
              <a:t>4. Light &amp; Darkness</a:t>
            </a:r>
          </a:p>
          <a:p>
            <a:pPr>
              <a:lnSpc>
                <a:spcPct val="150000"/>
              </a:lnSpc>
            </a:pPr>
            <a:r>
              <a:rPr lang="en-US" sz="1600" b="1" dirty="0">
                <a:latin typeface="Arial  "/>
                <a:cs typeface="Times New Roman" panose="02020603050405020304" pitchFamily="18" charset="0"/>
              </a:rPr>
              <a:t>5. Kingdom &amp; Church</a:t>
            </a:r>
          </a:p>
          <a:p>
            <a:pPr>
              <a:lnSpc>
                <a:spcPct val="150000"/>
              </a:lnSpc>
            </a:pPr>
            <a:r>
              <a:rPr lang="en-US" sz="1600" b="1" dirty="0">
                <a:latin typeface="Arial  "/>
                <a:cs typeface="Times New Roman" panose="02020603050405020304" pitchFamily="18" charset="0"/>
              </a:rPr>
              <a:t>6. Prayer &amp; Worship</a:t>
            </a:r>
          </a:p>
          <a:p>
            <a:pPr>
              <a:lnSpc>
                <a:spcPct val="150000"/>
              </a:lnSpc>
            </a:pPr>
            <a:r>
              <a:rPr lang="en-US" sz="1600" b="1" dirty="0">
                <a:latin typeface="Arial  "/>
                <a:cs typeface="Times New Roman" panose="02020603050405020304" pitchFamily="18" charset="0"/>
              </a:rPr>
              <a:t>7. Law &amp; Love</a:t>
            </a:r>
          </a:p>
          <a:p>
            <a:pPr>
              <a:lnSpc>
                <a:spcPct val="150000"/>
              </a:lnSpc>
            </a:pPr>
            <a:r>
              <a:rPr lang="en-US" sz="1600" b="1" dirty="0">
                <a:latin typeface="Arial  "/>
                <a:cs typeface="Times New Roman" panose="02020603050405020304" pitchFamily="18" charset="0"/>
              </a:rPr>
              <a:t>8. Religion &amp; Relationship</a:t>
            </a:r>
          </a:p>
          <a:p>
            <a:pPr>
              <a:lnSpc>
                <a:spcPct val="150000"/>
              </a:lnSpc>
            </a:pPr>
            <a:r>
              <a:rPr lang="en-US" sz="1600" b="1" dirty="0">
                <a:latin typeface="Arial  "/>
                <a:cs typeface="Times New Roman" panose="02020603050405020304" pitchFamily="18" charset="0"/>
              </a:rPr>
              <a:t>9. Duty &amp; Devotion</a:t>
            </a:r>
          </a:p>
          <a:p>
            <a:pPr>
              <a:lnSpc>
                <a:spcPct val="150000"/>
              </a:lnSpc>
            </a:pPr>
            <a:r>
              <a:rPr lang="en-US" sz="1600" b="1" dirty="0">
                <a:latin typeface="Arial  "/>
                <a:cs typeface="Times New Roman" panose="02020603050405020304" pitchFamily="18" charset="0"/>
              </a:rPr>
              <a:t>10. God &amp; Man </a:t>
            </a:r>
          </a:p>
          <a:p>
            <a:endParaRPr lang="en-US" dirty="0"/>
          </a:p>
          <a:p>
            <a:endParaRPr lang="en-US" dirty="0"/>
          </a:p>
        </p:txBody>
      </p:sp>
      <p:sp>
        <p:nvSpPr>
          <p:cNvPr id="6" name="TextBox 5">
            <a:extLst>
              <a:ext uri="{FF2B5EF4-FFF2-40B4-BE49-F238E27FC236}">
                <a16:creationId xmlns:a16="http://schemas.microsoft.com/office/drawing/2014/main" id="{F56C2DB0-154E-9B09-F107-8E4FDEEFB0B2}"/>
              </a:ext>
            </a:extLst>
          </p:cNvPr>
          <p:cNvSpPr txBox="1"/>
          <p:nvPr/>
        </p:nvSpPr>
        <p:spPr>
          <a:xfrm>
            <a:off x="3514726" y="1612503"/>
            <a:ext cx="4667251" cy="2139560"/>
          </a:xfrm>
          <a:prstGeom prst="rect">
            <a:avLst/>
          </a:prstGeom>
          <a:noFill/>
          <a:ln w="19050">
            <a:solidFill>
              <a:schemeClr val="tx1"/>
            </a:solidFill>
            <a:prstDash val="sysDash"/>
          </a:ln>
        </p:spPr>
        <p:txBody>
          <a:bodyPr wrap="square" rtlCol="0">
            <a:spAutoFit/>
          </a:bodyPr>
          <a:lstStyle/>
          <a:p>
            <a:r>
              <a:rPr lang="en-US" sz="1600" b="1" dirty="0">
                <a:solidFill>
                  <a:srgbClr val="C00000"/>
                </a:solidFill>
                <a:latin typeface="Arial  "/>
                <a:cs typeface="Times New Roman" panose="02020603050405020304" pitchFamily="18" charset="0"/>
              </a:rPr>
              <a:t>Each Category will have “lessons to learn”</a:t>
            </a:r>
          </a:p>
          <a:p>
            <a:pPr marL="285750" indent="-285750">
              <a:lnSpc>
                <a:spcPct val="150000"/>
              </a:lnSpc>
              <a:buFont typeface="Arial" panose="020B0604020202020204" pitchFamily="34" charset="0"/>
              <a:buChar char="•"/>
            </a:pPr>
            <a:r>
              <a:rPr lang="en-US" sz="1600" b="1" i="1" dirty="0">
                <a:latin typeface="Arial  "/>
                <a:cs typeface="Times New Roman" panose="02020603050405020304" pitchFamily="18" charset="0"/>
              </a:rPr>
              <a:t>Perspective</a:t>
            </a:r>
          </a:p>
          <a:p>
            <a:pPr marL="285750" indent="-285750">
              <a:lnSpc>
                <a:spcPct val="150000"/>
              </a:lnSpc>
              <a:buFont typeface="Arial" panose="020B0604020202020204" pitchFamily="34" charset="0"/>
              <a:buChar char="•"/>
            </a:pPr>
            <a:r>
              <a:rPr lang="en-US" sz="1600" b="1" i="1" dirty="0">
                <a:latin typeface="Arial  "/>
                <a:cs typeface="Times New Roman" panose="02020603050405020304" pitchFamily="18" charset="0"/>
              </a:rPr>
              <a:t>Promise</a:t>
            </a:r>
          </a:p>
          <a:p>
            <a:pPr marL="285750" indent="-285750">
              <a:lnSpc>
                <a:spcPct val="150000"/>
              </a:lnSpc>
              <a:buFont typeface="Arial" panose="020B0604020202020204" pitchFamily="34" charset="0"/>
              <a:buChar char="•"/>
            </a:pPr>
            <a:r>
              <a:rPr lang="en-US" sz="1600" b="1" i="1" dirty="0">
                <a:latin typeface="Arial  "/>
                <a:cs typeface="Times New Roman" panose="02020603050405020304" pitchFamily="18" charset="0"/>
              </a:rPr>
              <a:t>Practice</a:t>
            </a:r>
          </a:p>
          <a:p>
            <a:pPr marL="285750" indent="-285750">
              <a:lnSpc>
                <a:spcPct val="150000"/>
              </a:lnSpc>
              <a:buFont typeface="Arial" panose="020B0604020202020204" pitchFamily="34" charset="0"/>
              <a:buChar char="•"/>
            </a:pPr>
            <a:r>
              <a:rPr lang="en-US" sz="1600" b="1" i="1" dirty="0">
                <a:latin typeface="Arial  "/>
                <a:cs typeface="Times New Roman" panose="02020603050405020304" pitchFamily="18" charset="0"/>
              </a:rPr>
              <a:t>Purpose</a:t>
            </a:r>
          </a:p>
          <a:p>
            <a:pPr marL="285750" indent="-285750">
              <a:lnSpc>
                <a:spcPct val="150000"/>
              </a:lnSpc>
              <a:buFont typeface="Arial" panose="020B0604020202020204" pitchFamily="34" charset="0"/>
              <a:buChar char="•"/>
            </a:pPr>
            <a:r>
              <a:rPr lang="en-US" sz="1600" b="1" i="1" dirty="0">
                <a:latin typeface="Arial  "/>
                <a:cs typeface="Times New Roman" panose="02020603050405020304" pitchFamily="18" charset="0"/>
              </a:rPr>
              <a:t>Principle</a:t>
            </a:r>
          </a:p>
        </p:txBody>
      </p:sp>
      <p:sp>
        <p:nvSpPr>
          <p:cNvPr id="2" name="TextBox 1">
            <a:extLst>
              <a:ext uri="{FF2B5EF4-FFF2-40B4-BE49-F238E27FC236}">
                <a16:creationId xmlns:a16="http://schemas.microsoft.com/office/drawing/2014/main" id="{18F8C676-B7AA-9061-0109-E6E0E4C52B86}"/>
              </a:ext>
            </a:extLst>
          </p:cNvPr>
          <p:cNvSpPr txBox="1"/>
          <p:nvPr/>
        </p:nvSpPr>
        <p:spPr>
          <a:xfrm>
            <a:off x="5095876" y="4019326"/>
            <a:ext cx="3086101" cy="338554"/>
          </a:xfrm>
          <a:prstGeom prst="rect">
            <a:avLst/>
          </a:prstGeom>
          <a:noFill/>
          <a:ln w="19050">
            <a:solidFill>
              <a:schemeClr val="tx1"/>
            </a:solidFill>
          </a:ln>
        </p:spPr>
        <p:txBody>
          <a:bodyPr wrap="square" rtlCol="0">
            <a:spAutoFit/>
          </a:bodyPr>
          <a:lstStyle/>
          <a:p>
            <a:r>
              <a:rPr lang="en-US" sz="1600" b="1" dirty="0">
                <a:solidFill>
                  <a:srgbClr val="C00000"/>
                </a:solidFill>
                <a:latin typeface="Times New Roman" panose="02020603050405020304" pitchFamily="18" charset="0"/>
                <a:cs typeface="Times New Roman" panose="02020603050405020304" pitchFamily="18" charset="0"/>
              </a:rPr>
              <a:t>Homework- </a:t>
            </a:r>
            <a:r>
              <a:rPr lang="en-US" sz="1600" b="1" dirty="0">
                <a:latin typeface="Times New Roman" panose="02020603050405020304" pitchFamily="18" charset="0"/>
                <a:cs typeface="Times New Roman" panose="02020603050405020304" pitchFamily="18" charset="0"/>
              </a:rPr>
              <a:t>Study the Books! </a:t>
            </a:r>
          </a:p>
        </p:txBody>
      </p:sp>
      <p:sp>
        <p:nvSpPr>
          <p:cNvPr id="7" name="TextBox 6">
            <a:extLst>
              <a:ext uri="{FF2B5EF4-FFF2-40B4-BE49-F238E27FC236}">
                <a16:creationId xmlns:a16="http://schemas.microsoft.com/office/drawing/2014/main" id="{2F8CC615-8AC0-DE0F-34F6-0F562024324F}"/>
              </a:ext>
            </a:extLst>
          </p:cNvPr>
          <p:cNvSpPr txBox="1"/>
          <p:nvPr/>
        </p:nvSpPr>
        <p:spPr>
          <a:xfrm>
            <a:off x="5095875" y="4547773"/>
            <a:ext cx="3086101" cy="338554"/>
          </a:xfrm>
          <a:prstGeom prst="rect">
            <a:avLst/>
          </a:prstGeom>
          <a:noFill/>
          <a:ln w="19050">
            <a:solidFill>
              <a:schemeClr val="tx1"/>
            </a:solidFill>
          </a:ln>
        </p:spPr>
        <p:txBody>
          <a:bodyPr wrap="square" rtlCol="0">
            <a:spAutoFit/>
          </a:bodyPr>
          <a:lstStyle/>
          <a:p>
            <a:r>
              <a:rPr lang="en-US" sz="1600" b="1" dirty="0">
                <a:solidFill>
                  <a:srgbClr val="C00000"/>
                </a:solidFill>
                <a:latin typeface="Times New Roman" panose="02020603050405020304" pitchFamily="18" charset="0"/>
                <a:cs typeface="Times New Roman" panose="02020603050405020304" pitchFamily="18" charset="0"/>
              </a:rPr>
              <a:t>Interaction – </a:t>
            </a:r>
            <a:r>
              <a:rPr lang="en-US" sz="1600" b="1" dirty="0">
                <a:latin typeface="Times New Roman" panose="02020603050405020304" pitchFamily="18" charset="0"/>
                <a:cs typeface="Times New Roman" panose="02020603050405020304" pitchFamily="18" charset="0"/>
              </a:rPr>
              <a:t>via What’s app </a:t>
            </a:r>
          </a:p>
        </p:txBody>
      </p:sp>
      <p:sp>
        <p:nvSpPr>
          <p:cNvPr id="8" name="TextBox 7">
            <a:extLst>
              <a:ext uri="{FF2B5EF4-FFF2-40B4-BE49-F238E27FC236}">
                <a16:creationId xmlns:a16="http://schemas.microsoft.com/office/drawing/2014/main" id="{D6880D4C-77D9-3D02-92B4-1AD8933401D9}"/>
              </a:ext>
            </a:extLst>
          </p:cNvPr>
          <p:cNvSpPr txBox="1"/>
          <p:nvPr/>
        </p:nvSpPr>
        <p:spPr>
          <a:xfrm>
            <a:off x="5095875" y="5049610"/>
            <a:ext cx="3086101" cy="338554"/>
          </a:xfrm>
          <a:prstGeom prst="rect">
            <a:avLst/>
          </a:prstGeom>
          <a:noFill/>
          <a:ln w="19050">
            <a:solidFill>
              <a:schemeClr val="tx1"/>
            </a:solidFill>
          </a:ln>
        </p:spPr>
        <p:txBody>
          <a:bodyPr wrap="square" rtlCol="0">
            <a:spAutoFit/>
          </a:bodyPr>
          <a:lstStyle/>
          <a:p>
            <a:r>
              <a:rPr lang="en-US" sz="1600" b="1" dirty="0">
                <a:solidFill>
                  <a:srgbClr val="C00000"/>
                </a:solidFill>
                <a:latin typeface="Times New Roman" panose="02020603050405020304" pitchFamily="18" charset="0"/>
                <a:cs typeface="Times New Roman" panose="02020603050405020304" pitchFamily="18" charset="0"/>
              </a:rPr>
              <a:t>House visits – </a:t>
            </a:r>
            <a:r>
              <a:rPr lang="en-US" sz="1600" b="1" dirty="0">
                <a:latin typeface="Times New Roman" panose="02020603050405020304" pitchFamily="18" charset="0"/>
                <a:cs typeface="Times New Roman" panose="02020603050405020304" pitchFamily="18" charset="0"/>
              </a:rPr>
              <a:t>As needed</a:t>
            </a:r>
          </a:p>
        </p:txBody>
      </p:sp>
      <p:sp>
        <p:nvSpPr>
          <p:cNvPr id="9" name="TextBox 8">
            <a:extLst>
              <a:ext uri="{FF2B5EF4-FFF2-40B4-BE49-F238E27FC236}">
                <a16:creationId xmlns:a16="http://schemas.microsoft.com/office/drawing/2014/main" id="{ED907D89-7D98-CA5F-BBDE-BA8D35AF0C60}"/>
              </a:ext>
            </a:extLst>
          </p:cNvPr>
          <p:cNvSpPr txBox="1"/>
          <p:nvPr/>
        </p:nvSpPr>
        <p:spPr>
          <a:xfrm>
            <a:off x="5095875" y="5552658"/>
            <a:ext cx="3086101" cy="338554"/>
          </a:xfrm>
          <a:prstGeom prst="rect">
            <a:avLst/>
          </a:prstGeom>
          <a:noFill/>
          <a:ln w="19050">
            <a:solidFill>
              <a:schemeClr val="tx1"/>
            </a:solidFill>
          </a:ln>
        </p:spPr>
        <p:txBody>
          <a:bodyPr wrap="square" rtlCol="0">
            <a:spAutoFit/>
          </a:bodyPr>
          <a:lstStyle/>
          <a:p>
            <a:r>
              <a:rPr lang="en-US" sz="1600" b="1" dirty="0">
                <a:solidFill>
                  <a:srgbClr val="C00000"/>
                </a:solidFill>
                <a:latin typeface="Times New Roman" panose="02020603050405020304" pitchFamily="18" charset="0"/>
                <a:cs typeface="Times New Roman" panose="02020603050405020304" pitchFamily="18" charset="0"/>
              </a:rPr>
              <a:t>Evangelism – ??  </a:t>
            </a:r>
            <a:endParaRPr lang="en-US" sz="16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741068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flip="none" rotWithShape="1">
          <a:gsLst>
            <a:gs pos="7000">
              <a:schemeClr val="accent1">
                <a:lumMod val="5000"/>
                <a:lumOff val="95000"/>
              </a:schemeClr>
            </a:gs>
            <a:gs pos="0">
              <a:schemeClr val="accent1">
                <a:lumMod val="45000"/>
                <a:lumOff val="55000"/>
              </a:schemeClr>
            </a:gs>
            <a:gs pos="100000">
              <a:schemeClr val="accent1">
                <a:lumMod val="45000"/>
                <a:lumOff val="55000"/>
              </a:schemeClr>
            </a:gs>
            <a:gs pos="93000">
              <a:schemeClr val="accent1">
                <a:alpha val="50000"/>
                <a:lumMod val="50000"/>
                <a:lumOff val="50000"/>
              </a:schemeClr>
            </a:gs>
          </a:gsLst>
          <a:lin ang="5400000" scaled="0"/>
          <a:tileRect/>
        </a:gradFill>
        <a:effectLst/>
      </p:bgPr>
    </p:bg>
    <p:spTree>
      <p:nvGrpSpPr>
        <p:cNvPr id="1" name="">
          <a:extLst>
            <a:ext uri="{FF2B5EF4-FFF2-40B4-BE49-F238E27FC236}">
              <a16:creationId xmlns:a16="http://schemas.microsoft.com/office/drawing/2014/main" id="{D04DB33A-6ADA-EBD6-3D93-01CD38B3E709}"/>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E58A2846-7462-6333-6FA2-3E893C9747E5}"/>
              </a:ext>
            </a:extLst>
          </p:cNvPr>
          <p:cNvSpPr>
            <a:spLocks noGrp="1"/>
          </p:cNvSpPr>
          <p:nvPr>
            <p:ph type="subTitle" idx="1"/>
          </p:nvPr>
        </p:nvSpPr>
        <p:spPr>
          <a:xfrm>
            <a:off x="9624289" y="6613236"/>
            <a:ext cx="2567711" cy="244764"/>
          </a:xfrm>
          <a:solidFill>
            <a:srgbClr val="002060"/>
          </a:solidFill>
          <a:ln>
            <a:noFill/>
          </a:ln>
        </p:spPr>
        <p:txBody>
          <a:bodyPr>
            <a:normAutofit/>
          </a:bodyPr>
          <a:lstStyle/>
          <a:p>
            <a:r>
              <a:rPr lang="en-US" sz="1000" b="1" dirty="0">
                <a:solidFill>
                  <a:srgbClr val="FFC000"/>
                </a:solidFill>
                <a:latin typeface="Aptos Display" panose="020B0004020202020204" pitchFamily="34" charset="0"/>
              </a:rPr>
              <a:t>GENESIS EVANGELICAL MISSION (GEM)</a:t>
            </a:r>
          </a:p>
        </p:txBody>
      </p:sp>
      <p:sp>
        <p:nvSpPr>
          <p:cNvPr id="5" name="Title 4">
            <a:extLst>
              <a:ext uri="{FF2B5EF4-FFF2-40B4-BE49-F238E27FC236}">
                <a16:creationId xmlns:a16="http://schemas.microsoft.com/office/drawing/2014/main" id="{E2FB24DA-B3B1-3E78-7BD2-2E727993A675}"/>
              </a:ext>
            </a:extLst>
          </p:cNvPr>
          <p:cNvSpPr>
            <a:spLocks noGrp="1"/>
          </p:cNvSpPr>
          <p:nvPr>
            <p:ph type="ctrTitle"/>
          </p:nvPr>
        </p:nvSpPr>
        <p:spPr>
          <a:xfrm>
            <a:off x="2198254" y="110837"/>
            <a:ext cx="7795491" cy="387781"/>
          </a:xfrm>
          <a:solidFill>
            <a:srgbClr val="002060"/>
          </a:solidFill>
        </p:spPr>
        <p:txBody>
          <a:bodyPr>
            <a:normAutofit fontScale="90000"/>
          </a:bodyPr>
          <a:lstStyle/>
          <a:p>
            <a:r>
              <a:rPr lang="en-US" sz="2200" dirty="0">
                <a:solidFill>
                  <a:srgbClr val="FFC000"/>
                </a:solidFill>
              </a:rPr>
              <a:t>“</a:t>
            </a:r>
            <a:r>
              <a:rPr lang="en-US" sz="2200" b="1" dirty="0">
                <a:solidFill>
                  <a:srgbClr val="FFC000"/>
                </a:solidFill>
              </a:rPr>
              <a:t>BIBLE LIFE” Study </a:t>
            </a:r>
            <a:r>
              <a:rPr lang="en-US" sz="2200" b="1" dirty="0">
                <a:solidFill>
                  <a:schemeClr val="bg2"/>
                </a:solidFill>
              </a:rPr>
              <a:t> - </a:t>
            </a:r>
            <a:r>
              <a:rPr lang="en-US" sz="2200" dirty="0">
                <a:solidFill>
                  <a:schemeClr val="bg2"/>
                </a:solidFill>
              </a:rPr>
              <a:t>Exploring the message &amp; the ministry of Jesus Christ</a:t>
            </a:r>
          </a:p>
        </p:txBody>
      </p:sp>
      <p:sp>
        <p:nvSpPr>
          <p:cNvPr id="2" name="TextBox 1">
            <a:extLst>
              <a:ext uri="{FF2B5EF4-FFF2-40B4-BE49-F238E27FC236}">
                <a16:creationId xmlns:a16="http://schemas.microsoft.com/office/drawing/2014/main" id="{EA8E01CD-424A-FACB-310E-24889E1979CB}"/>
              </a:ext>
            </a:extLst>
          </p:cNvPr>
          <p:cNvSpPr txBox="1"/>
          <p:nvPr/>
        </p:nvSpPr>
        <p:spPr>
          <a:xfrm>
            <a:off x="4944561" y="697281"/>
            <a:ext cx="1712329" cy="369332"/>
          </a:xfrm>
          <a:prstGeom prst="rect">
            <a:avLst/>
          </a:prstGeom>
          <a:noFill/>
        </p:spPr>
        <p:txBody>
          <a:bodyPr wrap="square" rtlCol="0">
            <a:spAutoFit/>
          </a:bodyPr>
          <a:lstStyle/>
          <a:p>
            <a:r>
              <a:rPr lang="en-US" b="1" dirty="0">
                <a:solidFill>
                  <a:srgbClr val="C00000"/>
                </a:solidFill>
                <a:latin typeface="Arial  "/>
              </a:rPr>
              <a:t>The Blueprint </a:t>
            </a:r>
          </a:p>
        </p:txBody>
      </p:sp>
      <p:pic>
        <p:nvPicPr>
          <p:cNvPr id="7" name="Picture 6">
            <a:extLst>
              <a:ext uri="{FF2B5EF4-FFF2-40B4-BE49-F238E27FC236}">
                <a16:creationId xmlns:a16="http://schemas.microsoft.com/office/drawing/2014/main" id="{5CB7E9AA-C420-4313-8DED-DC6942734C2A}"/>
              </a:ext>
            </a:extLst>
          </p:cNvPr>
          <p:cNvPicPr>
            <a:picLocks noChangeAspect="1"/>
          </p:cNvPicPr>
          <p:nvPr/>
        </p:nvPicPr>
        <p:blipFill>
          <a:blip r:embed="rId3"/>
          <a:stretch>
            <a:fillRect/>
          </a:stretch>
        </p:blipFill>
        <p:spPr>
          <a:xfrm>
            <a:off x="709228" y="1219200"/>
            <a:ext cx="5091498" cy="2057687"/>
          </a:xfrm>
          <a:prstGeom prst="rect">
            <a:avLst/>
          </a:prstGeom>
        </p:spPr>
      </p:pic>
      <p:pic>
        <p:nvPicPr>
          <p:cNvPr id="9" name="Picture 8">
            <a:extLst>
              <a:ext uri="{FF2B5EF4-FFF2-40B4-BE49-F238E27FC236}">
                <a16:creationId xmlns:a16="http://schemas.microsoft.com/office/drawing/2014/main" id="{96B2184D-05F9-03F7-8735-A5723F5FD15F}"/>
              </a:ext>
            </a:extLst>
          </p:cNvPr>
          <p:cNvPicPr>
            <a:picLocks noChangeAspect="1"/>
          </p:cNvPicPr>
          <p:nvPr/>
        </p:nvPicPr>
        <p:blipFill>
          <a:blip r:embed="rId4"/>
          <a:stretch>
            <a:fillRect/>
          </a:stretch>
        </p:blipFill>
        <p:spPr>
          <a:xfrm>
            <a:off x="5938419" y="1219201"/>
            <a:ext cx="4729582" cy="2057686"/>
          </a:xfrm>
          <a:prstGeom prst="rect">
            <a:avLst/>
          </a:prstGeom>
        </p:spPr>
      </p:pic>
      <p:pic>
        <p:nvPicPr>
          <p:cNvPr id="11" name="Picture 10">
            <a:extLst>
              <a:ext uri="{FF2B5EF4-FFF2-40B4-BE49-F238E27FC236}">
                <a16:creationId xmlns:a16="http://schemas.microsoft.com/office/drawing/2014/main" id="{AA01D16D-BA04-49B0-2D0E-3FC39775B4B7}"/>
              </a:ext>
            </a:extLst>
          </p:cNvPr>
          <p:cNvPicPr>
            <a:picLocks noChangeAspect="1"/>
          </p:cNvPicPr>
          <p:nvPr/>
        </p:nvPicPr>
        <p:blipFill>
          <a:blip r:embed="rId5"/>
          <a:stretch>
            <a:fillRect/>
          </a:stretch>
        </p:blipFill>
        <p:spPr>
          <a:xfrm>
            <a:off x="742949" y="3429000"/>
            <a:ext cx="5091498" cy="1905100"/>
          </a:xfrm>
          <a:prstGeom prst="rect">
            <a:avLst/>
          </a:prstGeom>
        </p:spPr>
      </p:pic>
      <p:pic>
        <p:nvPicPr>
          <p:cNvPr id="13" name="Picture 12">
            <a:extLst>
              <a:ext uri="{FF2B5EF4-FFF2-40B4-BE49-F238E27FC236}">
                <a16:creationId xmlns:a16="http://schemas.microsoft.com/office/drawing/2014/main" id="{52AA96FD-CE51-49D5-1ECC-51DC37F70857}"/>
              </a:ext>
            </a:extLst>
          </p:cNvPr>
          <p:cNvPicPr>
            <a:picLocks noChangeAspect="1"/>
          </p:cNvPicPr>
          <p:nvPr/>
        </p:nvPicPr>
        <p:blipFill>
          <a:blip r:embed="rId6"/>
          <a:stretch>
            <a:fillRect/>
          </a:stretch>
        </p:blipFill>
        <p:spPr>
          <a:xfrm>
            <a:off x="5942610" y="3450412"/>
            <a:ext cx="4729582" cy="1905100"/>
          </a:xfrm>
          <a:prstGeom prst="rect">
            <a:avLst/>
          </a:prstGeom>
        </p:spPr>
      </p:pic>
      <p:sp>
        <p:nvSpPr>
          <p:cNvPr id="6" name="TextBox 5">
            <a:extLst>
              <a:ext uri="{FF2B5EF4-FFF2-40B4-BE49-F238E27FC236}">
                <a16:creationId xmlns:a16="http://schemas.microsoft.com/office/drawing/2014/main" id="{4E536C55-2D18-FD9B-1ACA-97AC342E37E0}"/>
              </a:ext>
            </a:extLst>
          </p:cNvPr>
          <p:cNvSpPr txBox="1"/>
          <p:nvPr/>
        </p:nvSpPr>
        <p:spPr>
          <a:xfrm>
            <a:off x="1652587" y="5486213"/>
            <a:ext cx="8296275" cy="889346"/>
          </a:xfrm>
          <a:prstGeom prst="rect">
            <a:avLst/>
          </a:prstGeom>
          <a:noFill/>
        </p:spPr>
        <p:txBody>
          <a:bodyPr wrap="square">
            <a:spAutoFit/>
          </a:bodyPr>
          <a:lstStyle/>
          <a:p>
            <a:pPr marL="0" marR="0" algn="ctr">
              <a:lnSpc>
                <a:spcPct val="150000"/>
              </a:lnSpc>
              <a:spcAft>
                <a:spcPts val="800"/>
              </a:spcAft>
            </a:pPr>
            <a:r>
              <a:rPr lang="en-US" sz="16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Get to know the writers of the 4 Gospels</a:t>
            </a:r>
            <a:endParaRPr lang="en-US" sz="16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marR="0" algn="ctr">
              <a:lnSpc>
                <a:spcPct val="150000"/>
              </a:lnSpc>
              <a:spcAft>
                <a:spcPts val="800"/>
              </a:spcAft>
            </a:pPr>
            <a:r>
              <a:rPr lang="en-US" sz="1600" b="1" dirty="0">
                <a:effectLst/>
                <a:latin typeface="Times New Roman" panose="02020603050405020304" pitchFamily="18" charset="0"/>
                <a:ea typeface="Calibri" panose="020F0502020204030204" pitchFamily="34" charset="0"/>
                <a:cs typeface="Times New Roman" panose="02020603050405020304" pitchFamily="18" charset="0"/>
              </a:rPr>
              <a:t>Matthew, the tax collector. Mark, a teenager, Luke, a physician and John the fisherman.</a:t>
            </a:r>
          </a:p>
        </p:txBody>
      </p:sp>
    </p:spTree>
    <p:extLst>
      <p:ext uri="{BB962C8B-B14F-4D97-AF65-F5344CB8AC3E}">
        <p14:creationId xmlns:p14="http://schemas.microsoft.com/office/powerpoint/2010/main" val="10010819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flip="none" rotWithShape="1">
          <a:gsLst>
            <a:gs pos="7000">
              <a:schemeClr val="accent1">
                <a:lumMod val="5000"/>
                <a:lumOff val="95000"/>
              </a:schemeClr>
            </a:gs>
            <a:gs pos="0">
              <a:schemeClr val="accent1">
                <a:lumMod val="45000"/>
                <a:lumOff val="55000"/>
              </a:schemeClr>
            </a:gs>
            <a:gs pos="100000">
              <a:schemeClr val="accent1">
                <a:lumMod val="45000"/>
                <a:lumOff val="55000"/>
              </a:schemeClr>
            </a:gs>
            <a:gs pos="93000">
              <a:schemeClr val="accent1">
                <a:alpha val="50000"/>
                <a:lumMod val="50000"/>
                <a:lumOff val="50000"/>
              </a:schemeClr>
            </a:gs>
          </a:gsLst>
          <a:lin ang="5400000" scaled="0"/>
          <a:tileRect/>
        </a:gradFill>
        <a:effectLst/>
      </p:bgPr>
    </p:bg>
    <p:spTree>
      <p:nvGrpSpPr>
        <p:cNvPr id="1" name="">
          <a:extLst>
            <a:ext uri="{FF2B5EF4-FFF2-40B4-BE49-F238E27FC236}">
              <a16:creationId xmlns:a16="http://schemas.microsoft.com/office/drawing/2014/main" id="{9A6CF8FA-BA45-9541-43F4-6B112D4D5F38}"/>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EABA5EF9-B168-CB60-5C78-171051703A09}"/>
              </a:ext>
            </a:extLst>
          </p:cNvPr>
          <p:cNvSpPr>
            <a:spLocks noGrp="1"/>
          </p:cNvSpPr>
          <p:nvPr>
            <p:ph type="subTitle" idx="1"/>
          </p:nvPr>
        </p:nvSpPr>
        <p:spPr>
          <a:xfrm>
            <a:off x="9624289" y="6613236"/>
            <a:ext cx="2567711" cy="244764"/>
          </a:xfrm>
          <a:solidFill>
            <a:srgbClr val="002060"/>
          </a:solidFill>
          <a:ln>
            <a:noFill/>
          </a:ln>
        </p:spPr>
        <p:txBody>
          <a:bodyPr>
            <a:normAutofit/>
          </a:bodyPr>
          <a:lstStyle/>
          <a:p>
            <a:r>
              <a:rPr lang="en-US" sz="1000" b="1" dirty="0">
                <a:solidFill>
                  <a:srgbClr val="FFC000"/>
                </a:solidFill>
                <a:latin typeface="Aptos Display" panose="020B0004020202020204" pitchFamily="34" charset="0"/>
              </a:rPr>
              <a:t>GENESIS EVANGELICAL MISSION (GEM)</a:t>
            </a:r>
          </a:p>
        </p:txBody>
      </p:sp>
      <p:sp>
        <p:nvSpPr>
          <p:cNvPr id="5" name="Title 4">
            <a:extLst>
              <a:ext uri="{FF2B5EF4-FFF2-40B4-BE49-F238E27FC236}">
                <a16:creationId xmlns:a16="http://schemas.microsoft.com/office/drawing/2014/main" id="{EA236228-4C06-C883-BF5C-887BEF1D6B8E}"/>
              </a:ext>
            </a:extLst>
          </p:cNvPr>
          <p:cNvSpPr>
            <a:spLocks noGrp="1"/>
          </p:cNvSpPr>
          <p:nvPr>
            <p:ph type="ctrTitle"/>
          </p:nvPr>
        </p:nvSpPr>
        <p:spPr>
          <a:xfrm>
            <a:off x="2198254" y="110837"/>
            <a:ext cx="7795491" cy="387781"/>
          </a:xfrm>
          <a:solidFill>
            <a:srgbClr val="002060"/>
          </a:solidFill>
        </p:spPr>
        <p:txBody>
          <a:bodyPr>
            <a:normAutofit fontScale="90000"/>
          </a:bodyPr>
          <a:lstStyle/>
          <a:p>
            <a:r>
              <a:rPr lang="en-US" sz="2200" dirty="0">
                <a:solidFill>
                  <a:srgbClr val="FFC000"/>
                </a:solidFill>
              </a:rPr>
              <a:t>“</a:t>
            </a:r>
            <a:r>
              <a:rPr lang="en-US" sz="2200" b="1" dirty="0">
                <a:solidFill>
                  <a:srgbClr val="FFC000"/>
                </a:solidFill>
              </a:rPr>
              <a:t>BIBLE LIFE” Study </a:t>
            </a:r>
            <a:r>
              <a:rPr lang="en-US" sz="2200" b="1" dirty="0">
                <a:solidFill>
                  <a:schemeClr val="bg2"/>
                </a:solidFill>
              </a:rPr>
              <a:t> - </a:t>
            </a:r>
            <a:r>
              <a:rPr lang="en-US" sz="2200" dirty="0">
                <a:solidFill>
                  <a:schemeClr val="bg2"/>
                </a:solidFill>
              </a:rPr>
              <a:t>Exploring the message &amp; the ministry of Jesus Christ</a:t>
            </a:r>
          </a:p>
        </p:txBody>
      </p:sp>
      <p:graphicFrame>
        <p:nvGraphicFramePr>
          <p:cNvPr id="6" name="Table 5">
            <a:extLst>
              <a:ext uri="{FF2B5EF4-FFF2-40B4-BE49-F238E27FC236}">
                <a16:creationId xmlns:a16="http://schemas.microsoft.com/office/drawing/2014/main" id="{B8AD6D32-3137-0006-BEBE-F75EEA232C3C}"/>
              </a:ext>
            </a:extLst>
          </p:cNvPr>
          <p:cNvGraphicFramePr>
            <a:graphicFrameLocks noGrp="1"/>
          </p:cNvGraphicFramePr>
          <p:nvPr>
            <p:extLst>
              <p:ext uri="{D42A27DB-BD31-4B8C-83A1-F6EECF244321}">
                <p14:modId xmlns:p14="http://schemas.microsoft.com/office/powerpoint/2010/main" val="3406497336"/>
              </p:ext>
            </p:extLst>
          </p:nvPr>
        </p:nvGraphicFramePr>
        <p:xfrm>
          <a:off x="2198253" y="564487"/>
          <a:ext cx="7795491" cy="5982880"/>
        </p:xfrm>
        <a:graphic>
          <a:graphicData uri="http://schemas.openxmlformats.org/drawingml/2006/table">
            <a:tbl>
              <a:tblPr firstRow="1" firstCol="1" bandRow="1">
                <a:tableStyleId>{5C22544A-7EE6-4342-B048-85BDC9FD1C3A}</a:tableStyleId>
              </a:tblPr>
              <a:tblGrid>
                <a:gridCol w="1510297">
                  <a:extLst>
                    <a:ext uri="{9D8B030D-6E8A-4147-A177-3AD203B41FA5}">
                      <a16:colId xmlns:a16="http://schemas.microsoft.com/office/drawing/2014/main" val="3807334793"/>
                    </a:ext>
                  </a:extLst>
                </a:gridCol>
                <a:gridCol w="1454766">
                  <a:extLst>
                    <a:ext uri="{9D8B030D-6E8A-4147-A177-3AD203B41FA5}">
                      <a16:colId xmlns:a16="http://schemas.microsoft.com/office/drawing/2014/main" val="679253005"/>
                    </a:ext>
                  </a:extLst>
                </a:gridCol>
                <a:gridCol w="4830428">
                  <a:extLst>
                    <a:ext uri="{9D8B030D-6E8A-4147-A177-3AD203B41FA5}">
                      <a16:colId xmlns:a16="http://schemas.microsoft.com/office/drawing/2014/main" val="1095273353"/>
                    </a:ext>
                  </a:extLst>
                </a:gridCol>
              </a:tblGrid>
              <a:tr h="440804">
                <a:tc>
                  <a:txBody>
                    <a:bodyPr/>
                    <a:lstStyle/>
                    <a:p>
                      <a:pPr marL="0" marR="0">
                        <a:lnSpc>
                          <a:spcPct val="115000"/>
                        </a:lnSpc>
                        <a:spcAft>
                          <a:spcPts val="1500"/>
                        </a:spcAft>
                      </a:pPr>
                      <a:r>
                        <a:rPr lang="en-US" sz="1200" kern="0" dirty="0">
                          <a:effectLst/>
                        </a:rPr>
                        <a:t>Event</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42367" marR="42367" marT="0" marB="0"/>
                </a:tc>
                <a:tc>
                  <a:txBody>
                    <a:bodyPr/>
                    <a:lstStyle/>
                    <a:p>
                      <a:pPr marL="0" marR="0">
                        <a:lnSpc>
                          <a:spcPct val="115000"/>
                        </a:lnSpc>
                        <a:spcAft>
                          <a:spcPts val="1500"/>
                        </a:spcAft>
                      </a:pPr>
                      <a:r>
                        <a:rPr lang="en-US" sz="1200" kern="0">
                          <a:effectLst/>
                        </a:rPr>
                        <a:t>Approximate Date    </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42367" marR="42367" marT="0" marB="0"/>
                </a:tc>
                <a:tc>
                  <a:txBody>
                    <a:bodyPr/>
                    <a:lstStyle/>
                    <a:p>
                      <a:pPr marL="0" marR="0">
                        <a:lnSpc>
                          <a:spcPct val="115000"/>
                        </a:lnSpc>
                        <a:spcAft>
                          <a:spcPts val="1500"/>
                        </a:spcAft>
                      </a:pPr>
                      <a:r>
                        <a:rPr lang="en-US" sz="1200" kern="0" dirty="0">
                          <a:effectLst/>
                        </a:rPr>
                        <a:t>Historical Context</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42367" marR="42367" marT="0" marB="0"/>
                </a:tc>
                <a:extLst>
                  <a:ext uri="{0D108BD9-81ED-4DB2-BD59-A6C34878D82A}">
                    <a16:rowId xmlns:a16="http://schemas.microsoft.com/office/drawing/2014/main" val="195071529"/>
                  </a:ext>
                </a:extLst>
              </a:tr>
              <a:tr h="448146">
                <a:tc>
                  <a:txBody>
                    <a:bodyPr/>
                    <a:lstStyle/>
                    <a:p>
                      <a:pPr marL="0" marR="0">
                        <a:lnSpc>
                          <a:spcPct val="115000"/>
                        </a:lnSpc>
                        <a:spcAft>
                          <a:spcPts val="1500"/>
                        </a:spcAft>
                      </a:pPr>
                      <a:r>
                        <a:rPr lang="en-US" sz="1200" kern="0">
                          <a:effectLst/>
                        </a:rPr>
                        <a:t>Birth of Jesus</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42367" marR="42367" marT="0" marB="0"/>
                </a:tc>
                <a:tc>
                  <a:txBody>
                    <a:bodyPr/>
                    <a:lstStyle/>
                    <a:p>
                      <a:pPr marL="0" marR="0">
                        <a:lnSpc>
                          <a:spcPct val="115000"/>
                        </a:lnSpc>
                        <a:spcAft>
                          <a:spcPts val="1500"/>
                        </a:spcAft>
                      </a:pPr>
                      <a:r>
                        <a:rPr lang="en-US" sz="1200" kern="0">
                          <a:effectLst/>
                        </a:rPr>
                        <a:t>6-4 BC</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42367" marR="42367" marT="0" marB="0"/>
                </a:tc>
                <a:tc>
                  <a:txBody>
                    <a:bodyPr/>
                    <a:lstStyle/>
                    <a:p>
                      <a:pPr marL="0" marR="0">
                        <a:lnSpc>
                          <a:spcPct val="115000"/>
                        </a:lnSpc>
                        <a:spcAft>
                          <a:spcPts val="1500"/>
                        </a:spcAft>
                      </a:pPr>
                      <a:r>
                        <a:rPr lang="en-US" sz="1150" kern="0" dirty="0">
                          <a:effectLst/>
                        </a:rPr>
                        <a:t>Jesus was born during the reign of King Herod the Great in Bethlehem, fulfilling the prophecies of the Old Testament about the Messiah's birthplace.</a:t>
                      </a:r>
                      <a:endParaRPr lang="en-US" sz="1150" kern="100" dirty="0">
                        <a:effectLst/>
                        <a:latin typeface="Aptos" panose="020B0004020202020204" pitchFamily="34" charset="0"/>
                        <a:ea typeface="Aptos" panose="020B0004020202020204" pitchFamily="34" charset="0"/>
                        <a:cs typeface="Times New Roman" panose="02020603050405020304" pitchFamily="18" charset="0"/>
                      </a:endParaRPr>
                    </a:p>
                  </a:txBody>
                  <a:tcPr marL="42367" marR="42367" marT="0" marB="0"/>
                </a:tc>
                <a:extLst>
                  <a:ext uri="{0D108BD9-81ED-4DB2-BD59-A6C34878D82A}">
                    <a16:rowId xmlns:a16="http://schemas.microsoft.com/office/drawing/2014/main" val="3979864643"/>
                  </a:ext>
                </a:extLst>
              </a:tr>
              <a:tr h="600318">
                <a:tc>
                  <a:txBody>
                    <a:bodyPr/>
                    <a:lstStyle/>
                    <a:p>
                      <a:pPr marL="0" marR="0">
                        <a:lnSpc>
                          <a:spcPct val="115000"/>
                        </a:lnSpc>
                        <a:spcAft>
                          <a:spcPts val="1500"/>
                        </a:spcAft>
                      </a:pPr>
                      <a:r>
                        <a:rPr lang="en-US" sz="1200" kern="0">
                          <a:effectLst/>
                        </a:rPr>
                        <a:t>Baptism of Jesus</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42367" marR="42367" marT="0" marB="0"/>
                </a:tc>
                <a:tc>
                  <a:txBody>
                    <a:bodyPr/>
                    <a:lstStyle/>
                    <a:p>
                      <a:pPr marL="0" marR="0">
                        <a:lnSpc>
                          <a:spcPct val="115000"/>
                        </a:lnSpc>
                        <a:spcAft>
                          <a:spcPts val="1500"/>
                        </a:spcAft>
                      </a:pPr>
                      <a:r>
                        <a:rPr lang="en-US" sz="1200" kern="0">
                          <a:effectLst/>
                        </a:rPr>
                        <a:t>AD 26-28</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42367" marR="42367" marT="0" marB="0"/>
                </a:tc>
                <a:tc>
                  <a:txBody>
                    <a:bodyPr/>
                    <a:lstStyle/>
                    <a:p>
                      <a:pPr marL="0" marR="0">
                        <a:lnSpc>
                          <a:spcPct val="115000"/>
                        </a:lnSpc>
                        <a:spcAft>
                          <a:spcPts val="1500"/>
                        </a:spcAft>
                      </a:pPr>
                      <a:r>
                        <a:rPr lang="en-US" sz="1150" kern="0" dirty="0">
                          <a:effectLst/>
                        </a:rPr>
                        <a:t>Jesus was baptized by John the Baptist in the Jordan River, marking the beginning of His public ministry. The Holy Spirit descended upon Him, and God declared Jesus His Son.</a:t>
                      </a:r>
                      <a:endParaRPr lang="en-US" sz="1150" kern="100" dirty="0">
                        <a:effectLst/>
                        <a:latin typeface="Aptos" panose="020B0004020202020204" pitchFamily="34" charset="0"/>
                        <a:ea typeface="Aptos" panose="020B0004020202020204" pitchFamily="34" charset="0"/>
                        <a:cs typeface="Times New Roman" panose="02020603050405020304" pitchFamily="18" charset="0"/>
                      </a:endParaRPr>
                    </a:p>
                  </a:txBody>
                  <a:tcPr marL="42367" marR="42367" marT="0" marB="0"/>
                </a:tc>
                <a:extLst>
                  <a:ext uri="{0D108BD9-81ED-4DB2-BD59-A6C34878D82A}">
                    <a16:rowId xmlns:a16="http://schemas.microsoft.com/office/drawing/2014/main" val="920999427"/>
                  </a:ext>
                </a:extLst>
              </a:tr>
              <a:tr h="600318">
                <a:tc>
                  <a:txBody>
                    <a:bodyPr/>
                    <a:lstStyle/>
                    <a:p>
                      <a:pPr marL="0" marR="0">
                        <a:lnSpc>
                          <a:spcPct val="115000"/>
                        </a:lnSpc>
                        <a:spcAft>
                          <a:spcPts val="1500"/>
                        </a:spcAft>
                      </a:pPr>
                      <a:r>
                        <a:rPr lang="en-US" sz="1200" kern="0">
                          <a:effectLst/>
                        </a:rPr>
                        <a:t>Temptation in the Wilderness</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42367" marR="42367" marT="0" marB="0"/>
                </a:tc>
                <a:tc>
                  <a:txBody>
                    <a:bodyPr/>
                    <a:lstStyle/>
                    <a:p>
                      <a:pPr marL="0" marR="0">
                        <a:lnSpc>
                          <a:spcPct val="115000"/>
                        </a:lnSpc>
                        <a:spcAft>
                          <a:spcPts val="1500"/>
                        </a:spcAft>
                      </a:pPr>
                      <a:r>
                        <a:rPr lang="en-US" sz="1200" kern="0">
                          <a:effectLst/>
                        </a:rPr>
                        <a:t>AD 26-28</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42367" marR="42367" marT="0" marB="0"/>
                </a:tc>
                <a:tc>
                  <a:txBody>
                    <a:bodyPr/>
                    <a:lstStyle/>
                    <a:p>
                      <a:pPr marL="0" marR="0">
                        <a:lnSpc>
                          <a:spcPct val="115000"/>
                        </a:lnSpc>
                        <a:spcAft>
                          <a:spcPts val="1500"/>
                        </a:spcAft>
                      </a:pPr>
                      <a:r>
                        <a:rPr lang="en-US" sz="1150" kern="0" dirty="0">
                          <a:effectLst/>
                        </a:rPr>
                        <a:t>Jesus fasted for 40 days and nights in the desert, where Satan tempted him. He overcame these temptations and confidently began His ministry in His divine mission.</a:t>
                      </a:r>
                      <a:endParaRPr lang="en-US" sz="1150" kern="100" dirty="0">
                        <a:effectLst/>
                        <a:latin typeface="Aptos" panose="020B0004020202020204" pitchFamily="34" charset="0"/>
                        <a:ea typeface="Aptos" panose="020B0004020202020204" pitchFamily="34" charset="0"/>
                        <a:cs typeface="Times New Roman" panose="02020603050405020304" pitchFamily="18" charset="0"/>
                      </a:endParaRPr>
                    </a:p>
                  </a:txBody>
                  <a:tcPr marL="42367" marR="42367" marT="0" marB="0"/>
                </a:tc>
                <a:extLst>
                  <a:ext uri="{0D108BD9-81ED-4DB2-BD59-A6C34878D82A}">
                    <a16:rowId xmlns:a16="http://schemas.microsoft.com/office/drawing/2014/main" val="1491886061"/>
                  </a:ext>
                </a:extLst>
              </a:tr>
              <a:tr h="600318">
                <a:tc>
                  <a:txBody>
                    <a:bodyPr/>
                    <a:lstStyle/>
                    <a:p>
                      <a:pPr marL="0" marR="0">
                        <a:lnSpc>
                          <a:spcPct val="115000"/>
                        </a:lnSpc>
                        <a:spcAft>
                          <a:spcPts val="1500"/>
                        </a:spcAft>
                      </a:pPr>
                      <a:r>
                        <a:rPr lang="en-US" sz="1200" kern="0">
                          <a:effectLst/>
                        </a:rPr>
                        <a:t>Ministry in Galilee</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42367" marR="42367" marT="0" marB="0"/>
                </a:tc>
                <a:tc>
                  <a:txBody>
                    <a:bodyPr/>
                    <a:lstStyle/>
                    <a:p>
                      <a:pPr marL="0" marR="0">
                        <a:lnSpc>
                          <a:spcPct val="115000"/>
                        </a:lnSpc>
                        <a:spcAft>
                          <a:spcPts val="1500"/>
                        </a:spcAft>
                      </a:pPr>
                      <a:r>
                        <a:rPr lang="en-US" sz="1200" kern="0" dirty="0">
                          <a:effectLst/>
                        </a:rPr>
                        <a:t>AD 27-29</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42367" marR="42367" marT="0" marB="0"/>
                </a:tc>
                <a:tc>
                  <a:txBody>
                    <a:bodyPr/>
                    <a:lstStyle/>
                    <a:p>
                      <a:pPr marL="0" marR="0">
                        <a:lnSpc>
                          <a:spcPct val="115000"/>
                        </a:lnSpc>
                        <a:spcAft>
                          <a:spcPts val="1500"/>
                        </a:spcAft>
                      </a:pPr>
                      <a:r>
                        <a:rPr lang="en-US" sz="1150" kern="0" dirty="0">
                          <a:effectLst/>
                        </a:rPr>
                        <a:t>Jesus performed miracles, taught parables, and preached in synagogues throughout Galilee. He gathered His disciples, who followed Him and learned from His teachings.</a:t>
                      </a:r>
                      <a:endParaRPr lang="en-US" sz="1150" kern="100" dirty="0">
                        <a:effectLst/>
                        <a:latin typeface="Aptos" panose="020B0004020202020204" pitchFamily="34" charset="0"/>
                        <a:ea typeface="Aptos" panose="020B0004020202020204" pitchFamily="34" charset="0"/>
                        <a:cs typeface="Times New Roman" panose="02020603050405020304" pitchFamily="18" charset="0"/>
                      </a:endParaRPr>
                    </a:p>
                  </a:txBody>
                  <a:tcPr marL="42367" marR="42367" marT="0" marB="0"/>
                </a:tc>
                <a:extLst>
                  <a:ext uri="{0D108BD9-81ED-4DB2-BD59-A6C34878D82A}">
                    <a16:rowId xmlns:a16="http://schemas.microsoft.com/office/drawing/2014/main" val="895714249"/>
                  </a:ext>
                </a:extLst>
              </a:tr>
              <a:tr h="600318">
                <a:tc>
                  <a:txBody>
                    <a:bodyPr/>
                    <a:lstStyle/>
                    <a:p>
                      <a:pPr marL="0" marR="0">
                        <a:lnSpc>
                          <a:spcPct val="115000"/>
                        </a:lnSpc>
                        <a:spcAft>
                          <a:spcPts val="1500"/>
                        </a:spcAft>
                      </a:pPr>
                      <a:r>
                        <a:rPr lang="en-US" sz="1200" kern="0">
                          <a:effectLst/>
                        </a:rPr>
                        <a:t>Sermon on the Mount</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42367" marR="42367" marT="0" marB="0"/>
                </a:tc>
                <a:tc>
                  <a:txBody>
                    <a:bodyPr/>
                    <a:lstStyle/>
                    <a:p>
                      <a:pPr marL="0" marR="0">
                        <a:lnSpc>
                          <a:spcPct val="115000"/>
                        </a:lnSpc>
                        <a:spcAft>
                          <a:spcPts val="1500"/>
                        </a:spcAft>
                      </a:pPr>
                      <a:r>
                        <a:rPr lang="en-US" sz="1200" kern="0">
                          <a:effectLst/>
                        </a:rPr>
                        <a:t>AD 27-29</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42367" marR="42367" marT="0" marB="0"/>
                </a:tc>
                <a:tc>
                  <a:txBody>
                    <a:bodyPr/>
                    <a:lstStyle/>
                    <a:p>
                      <a:pPr marL="0" marR="0">
                        <a:lnSpc>
                          <a:spcPct val="115000"/>
                        </a:lnSpc>
                        <a:spcAft>
                          <a:spcPts val="1500"/>
                        </a:spcAft>
                      </a:pPr>
                      <a:r>
                        <a:rPr lang="en-US" sz="1150" kern="0" dirty="0">
                          <a:effectLst/>
                        </a:rPr>
                        <a:t>Jesus delivered His most famous speech, outlining the Beatitudes, the Lord's Prayer, and other essential teachings that formed the foundation of Christian ethics and morality.</a:t>
                      </a:r>
                      <a:endParaRPr lang="en-US" sz="1150" kern="100" dirty="0">
                        <a:effectLst/>
                        <a:latin typeface="Aptos" panose="020B0004020202020204" pitchFamily="34" charset="0"/>
                        <a:ea typeface="Aptos" panose="020B0004020202020204" pitchFamily="34" charset="0"/>
                        <a:cs typeface="Times New Roman" panose="02020603050405020304" pitchFamily="18" charset="0"/>
                      </a:endParaRPr>
                    </a:p>
                  </a:txBody>
                  <a:tcPr marL="42367" marR="42367" marT="0" marB="0"/>
                </a:tc>
                <a:extLst>
                  <a:ext uri="{0D108BD9-81ED-4DB2-BD59-A6C34878D82A}">
                    <a16:rowId xmlns:a16="http://schemas.microsoft.com/office/drawing/2014/main" val="925094966"/>
                  </a:ext>
                </a:extLst>
              </a:tr>
              <a:tr h="448146">
                <a:tc>
                  <a:txBody>
                    <a:bodyPr/>
                    <a:lstStyle/>
                    <a:p>
                      <a:pPr marL="0" marR="0">
                        <a:lnSpc>
                          <a:spcPct val="115000"/>
                        </a:lnSpc>
                        <a:spcAft>
                          <a:spcPts val="1500"/>
                        </a:spcAft>
                      </a:pPr>
                      <a:r>
                        <a:rPr lang="en-US" sz="1200" kern="0" dirty="0">
                          <a:effectLst/>
                        </a:rPr>
                        <a:t>Ministry in Jerusalem</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42367" marR="42367" marT="0" marB="0"/>
                </a:tc>
                <a:tc>
                  <a:txBody>
                    <a:bodyPr/>
                    <a:lstStyle/>
                    <a:p>
                      <a:pPr marL="0" marR="0">
                        <a:lnSpc>
                          <a:spcPct val="115000"/>
                        </a:lnSpc>
                        <a:spcAft>
                          <a:spcPts val="1500"/>
                        </a:spcAft>
                      </a:pPr>
                      <a:r>
                        <a:rPr lang="en-US" sz="1200" kern="0">
                          <a:effectLst/>
                        </a:rPr>
                        <a:t>29-30</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42367" marR="42367" marT="0" marB="0"/>
                </a:tc>
                <a:tc>
                  <a:txBody>
                    <a:bodyPr/>
                    <a:lstStyle/>
                    <a:p>
                      <a:pPr marL="0" marR="0">
                        <a:lnSpc>
                          <a:spcPct val="115000"/>
                        </a:lnSpc>
                        <a:spcAft>
                          <a:spcPts val="1500"/>
                        </a:spcAft>
                      </a:pPr>
                      <a:r>
                        <a:rPr lang="en-US" sz="1150" kern="0" dirty="0">
                          <a:effectLst/>
                        </a:rPr>
                        <a:t>Jesus' ministry expanded to the city of Jerusalem, where He drew large crowds and came into conflict with the religious and political authorities of the time.</a:t>
                      </a:r>
                      <a:endParaRPr lang="en-US" sz="1150" kern="100" dirty="0">
                        <a:effectLst/>
                        <a:latin typeface="Aptos" panose="020B0004020202020204" pitchFamily="34" charset="0"/>
                        <a:ea typeface="Aptos" panose="020B0004020202020204" pitchFamily="34" charset="0"/>
                        <a:cs typeface="Times New Roman" panose="02020603050405020304" pitchFamily="18" charset="0"/>
                      </a:endParaRPr>
                    </a:p>
                  </a:txBody>
                  <a:tcPr marL="42367" marR="42367" marT="0" marB="0"/>
                </a:tc>
                <a:extLst>
                  <a:ext uri="{0D108BD9-81ED-4DB2-BD59-A6C34878D82A}">
                    <a16:rowId xmlns:a16="http://schemas.microsoft.com/office/drawing/2014/main" val="1902945175"/>
                  </a:ext>
                </a:extLst>
              </a:tr>
              <a:tr h="448146">
                <a:tc>
                  <a:txBody>
                    <a:bodyPr/>
                    <a:lstStyle/>
                    <a:p>
                      <a:pPr marL="0" marR="0">
                        <a:lnSpc>
                          <a:spcPct val="115000"/>
                        </a:lnSpc>
                        <a:spcAft>
                          <a:spcPts val="1500"/>
                        </a:spcAft>
                      </a:pPr>
                      <a:r>
                        <a:rPr lang="en-US" sz="1200" kern="0">
                          <a:effectLst/>
                        </a:rPr>
                        <a:t>Last Supper</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42367" marR="42367" marT="0" marB="0"/>
                </a:tc>
                <a:tc>
                  <a:txBody>
                    <a:bodyPr/>
                    <a:lstStyle/>
                    <a:p>
                      <a:pPr marL="0" marR="0">
                        <a:lnSpc>
                          <a:spcPct val="115000"/>
                        </a:lnSpc>
                        <a:spcAft>
                          <a:spcPts val="1500"/>
                        </a:spcAft>
                      </a:pPr>
                      <a:r>
                        <a:rPr lang="en-US" sz="1200" kern="0">
                          <a:effectLst/>
                        </a:rPr>
                        <a:t>AD 30</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42367" marR="42367" marT="0" marB="0"/>
                </a:tc>
                <a:tc>
                  <a:txBody>
                    <a:bodyPr/>
                    <a:lstStyle/>
                    <a:p>
                      <a:pPr marL="0" marR="0">
                        <a:lnSpc>
                          <a:spcPct val="115000"/>
                        </a:lnSpc>
                        <a:spcAft>
                          <a:spcPts val="1500"/>
                        </a:spcAft>
                      </a:pPr>
                      <a:r>
                        <a:rPr lang="en-US" sz="1150" kern="0" dirty="0">
                          <a:effectLst/>
                        </a:rPr>
                        <a:t>Jesus shared the Passover meal with His disciples, instituting the Eucharist and predicting His betrayal, trial, and crucifixion.</a:t>
                      </a:r>
                      <a:endParaRPr lang="en-US" sz="1150" kern="100" dirty="0">
                        <a:effectLst/>
                        <a:latin typeface="Aptos" panose="020B0004020202020204" pitchFamily="34" charset="0"/>
                        <a:ea typeface="Aptos" panose="020B0004020202020204" pitchFamily="34" charset="0"/>
                        <a:cs typeface="Times New Roman" panose="02020603050405020304" pitchFamily="18" charset="0"/>
                      </a:endParaRPr>
                    </a:p>
                  </a:txBody>
                  <a:tcPr marL="42367" marR="42367" marT="0" marB="0"/>
                </a:tc>
                <a:extLst>
                  <a:ext uri="{0D108BD9-81ED-4DB2-BD59-A6C34878D82A}">
                    <a16:rowId xmlns:a16="http://schemas.microsoft.com/office/drawing/2014/main" val="2803963287"/>
                  </a:ext>
                </a:extLst>
              </a:tr>
              <a:tr h="902858">
                <a:tc>
                  <a:txBody>
                    <a:bodyPr/>
                    <a:lstStyle/>
                    <a:p>
                      <a:pPr marL="0" marR="0">
                        <a:lnSpc>
                          <a:spcPct val="115000"/>
                        </a:lnSpc>
                        <a:spcAft>
                          <a:spcPts val="1500"/>
                        </a:spcAft>
                      </a:pPr>
                      <a:r>
                        <a:rPr lang="en-US" sz="1200" kern="0">
                          <a:effectLst/>
                        </a:rPr>
                        <a:t>Crucifixion and Death</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42367" marR="42367" marT="0" marB="0"/>
                </a:tc>
                <a:tc>
                  <a:txBody>
                    <a:bodyPr/>
                    <a:lstStyle/>
                    <a:p>
                      <a:pPr marL="0" marR="0">
                        <a:lnSpc>
                          <a:spcPct val="115000"/>
                        </a:lnSpc>
                        <a:spcAft>
                          <a:spcPts val="1500"/>
                        </a:spcAft>
                      </a:pPr>
                      <a:r>
                        <a:rPr lang="en-US" sz="1200" kern="0">
                          <a:effectLst/>
                        </a:rPr>
                        <a:t>AD 30</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42367" marR="42367" marT="0" marB="0"/>
                </a:tc>
                <a:tc>
                  <a:txBody>
                    <a:bodyPr/>
                    <a:lstStyle/>
                    <a:p>
                      <a:pPr marL="0" marR="0">
                        <a:lnSpc>
                          <a:spcPct val="115000"/>
                        </a:lnSpc>
                        <a:spcAft>
                          <a:spcPts val="1500"/>
                        </a:spcAft>
                      </a:pPr>
                      <a:r>
                        <a:rPr lang="en-US" sz="1150" kern="0" dirty="0">
                          <a:effectLst/>
                        </a:rPr>
                        <a:t>Jesus was arrested, tried, and crucified on a Roman cross as a criminal. He forgave His captors and died, fulfilling the prophecies of the Old Testament and offering Himself as a sacrifice for humanity's sins.</a:t>
                      </a:r>
                      <a:endParaRPr lang="en-US" sz="1150" kern="100" dirty="0">
                        <a:effectLst/>
                      </a:endParaRPr>
                    </a:p>
                  </a:txBody>
                  <a:tcPr marL="42367" marR="42367" marT="0" marB="0"/>
                </a:tc>
                <a:extLst>
                  <a:ext uri="{0D108BD9-81ED-4DB2-BD59-A6C34878D82A}">
                    <a16:rowId xmlns:a16="http://schemas.microsoft.com/office/drawing/2014/main" val="1056934001"/>
                  </a:ext>
                </a:extLst>
              </a:tr>
              <a:tr h="600318">
                <a:tc>
                  <a:txBody>
                    <a:bodyPr/>
                    <a:lstStyle/>
                    <a:p>
                      <a:pPr marL="0" marR="0">
                        <a:lnSpc>
                          <a:spcPct val="115000"/>
                        </a:lnSpc>
                        <a:spcAft>
                          <a:spcPts val="1500"/>
                        </a:spcAft>
                      </a:pPr>
                      <a:r>
                        <a:rPr lang="en-US" sz="1200" kern="0" dirty="0">
                          <a:effectLst/>
                        </a:rPr>
                        <a:t>Resurrection and Ascension</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42367" marR="42367" marT="0" marB="0"/>
                </a:tc>
                <a:tc>
                  <a:txBody>
                    <a:bodyPr/>
                    <a:lstStyle/>
                    <a:p>
                      <a:pPr marL="0" marR="0">
                        <a:lnSpc>
                          <a:spcPct val="115000"/>
                        </a:lnSpc>
                        <a:spcAft>
                          <a:spcPts val="1500"/>
                        </a:spcAft>
                      </a:pPr>
                      <a:r>
                        <a:rPr lang="en-US" sz="1200" kern="0" dirty="0">
                          <a:effectLst/>
                        </a:rPr>
                        <a:t>AD 30</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42367" marR="42367" marT="0" marB="0"/>
                </a:tc>
                <a:tc>
                  <a:txBody>
                    <a:bodyPr/>
                    <a:lstStyle/>
                    <a:p>
                      <a:pPr marL="0" marR="0">
                        <a:lnSpc>
                          <a:spcPct val="115000"/>
                        </a:lnSpc>
                        <a:spcAft>
                          <a:spcPts val="1500"/>
                        </a:spcAft>
                      </a:pPr>
                      <a:r>
                        <a:rPr lang="en-US" sz="1150" kern="0" dirty="0">
                          <a:effectLst/>
                        </a:rPr>
                        <a:t>Jesus was resurrected from the dead, on Easter Sunday, appearing to His disciples and many others. He then ascended to Heaven, leaving His followers with the Great Commission to share the Gospel.</a:t>
                      </a:r>
                      <a:endParaRPr lang="en-US" sz="1150" kern="100" dirty="0">
                        <a:effectLst/>
                        <a:latin typeface="Aptos" panose="020B0004020202020204" pitchFamily="34" charset="0"/>
                        <a:ea typeface="Aptos" panose="020B0004020202020204" pitchFamily="34" charset="0"/>
                        <a:cs typeface="Times New Roman" panose="02020603050405020304" pitchFamily="18" charset="0"/>
                      </a:endParaRPr>
                    </a:p>
                  </a:txBody>
                  <a:tcPr marL="42367" marR="42367" marT="0" marB="0"/>
                </a:tc>
                <a:extLst>
                  <a:ext uri="{0D108BD9-81ED-4DB2-BD59-A6C34878D82A}">
                    <a16:rowId xmlns:a16="http://schemas.microsoft.com/office/drawing/2014/main" val="606466479"/>
                  </a:ext>
                </a:extLst>
              </a:tr>
            </a:tbl>
          </a:graphicData>
        </a:graphic>
      </p:graphicFrame>
    </p:spTree>
    <p:extLst>
      <p:ext uri="{BB962C8B-B14F-4D97-AF65-F5344CB8AC3E}">
        <p14:creationId xmlns:p14="http://schemas.microsoft.com/office/powerpoint/2010/main" val="19335144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flip="none" rotWithShape="1">
          <a:gsLst>
            <a:gs pos="7000">
              <a:schemeClr val="accent1">
                <a:lumMod val="5000"/>
                <a:lumOff val="95000"/>
              </a:schemeClr>
            </a:gs>
            <a:gs pos="0">
              <a:schemeClr val="accent1">
                <a:lumMod val="45000"/>
                <a:lumOff val="55000"/>
              </a:schemeClr>
            </a:gs>
            <a:gs pos="100000">
              <a:schemeClr val="accent1">
                <a:lumMod val="45000"/>
                <a:lumOff val="55000"/>
              </a:schemeClr>
            </a:gs>
            <a:gs pos="93000">
              <a:schemeClr val="accent1">
                <a:alpha val="50000"/>
                <a:lumMod val="50000"/>
                <a:lumOff val="50000"/>
              </a:schemeClr>
            </a:gs>
          </a:gsLst>
          <a:lin ang="5400000" scaled="0"/>
          <a:tileRect/>
        </a:gradFill>
        <a:effectLst/>
      </p:bgPr>
    </p:bg>
    <p:spTree>
      <p:nvGrpSpPr>
        <p:cNvPr id="1" name="">
          <a:extLst>
            <a:ext uri="{FF2B5EF4-FFF2-40B4-BE49-F238E27FC236}">
              <a16:creationId xmlns:a16="http://schemas.microsoft.com/office/drawing/2014/main" id="{FAC80B5A-BAAA-EC4C-37DB-B7263B0E6744}"/>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A0012561-EBE9-D76F-65B7-AC53FBBBAFFC}"/>
              </a:ext>
            </a:extLst>
          </p:cNvPr>
          <p:cNvSpPr>
            <a:spLocks noGrp="1"/>
          </p:cNvSpPr>
          <p:nvPr>
            <p:ph type="subTitle" idx="1"/>
          </p:nvPr>
        </p:nvSpPr>
        <p:spPr>
          <a:xfrm>
            <a:off x="9624289" y="6613236"/>
            <a:ext cx="2567711" cy="244764"/>
          </a:xfrm>
          <a:solidFill>
            <a:srgbClr val="002060"/>
          </a:solidFill>
          <a:ln>
            <a:noFill/>
          </a:ln>
        </p:spPr>
        <p:txBody>
          <a:bodyPr>
            <a:normAutofit/>
          </a:bodyPr>
          <a:lstStyle/>
          <a:p>
            <a:r>
              <a:rPr lang="en-US" sz="1000" b="1" dirty="0">
                <a:solidFill>
                  <a:srgbClr val="FFC000"/>
                </a:solidFill>
                <a:latin typeface="Aptos Display" panose="020B0004020202020204" pitchFamily="34" charset="0"/>
              </a:rPr>
              <a:t>GENESIS EVANGELICAL MISSION (GEM)</a:t>
            </a:r>
          </a:p>
        </p:txBody>
      </p:sp>
      <p:sp>
        <p:nvSpPr>
          <p:cNvPr id="5" name="Title 4">
            <a:extLst>
              <a:ext uri="{FF2B5EF4-FFF2-40B4-BE49-F238E27FC236}">
                <a16:creationId xmlns:a16="http://schemas.microsoft.com/office/drawing/2014/main" id="{4FEB0097-CDD9-7ED6-4346-28A3AA555EBB}"/>
              </a:ext>
            </a:extLst>
          </p:cNvPr>
          <p:cNvSpPr>
            <a:spLocks noGrp="1"/>
          </p:cNvSpPr>
          <p:nvPr>
            <p:ph type="ctrTitle"/>
          </p:nvPr>
        </p:nvSpPr>
        <p:spPr>
          <a:xfrm>
            <a:off x="2198254" y="110837"/>
            <a:ext cx="7795491" cy="387781"/>
          </a:xfrm>
          <a:solidFill>
            <a:srgbClr val="002060"/>
          </a:solidFill>
        </p:spPr>
        <p:txBody>
          <a:bodyPr>
            <a:normAutofit fontScale="90000"/>
          </a:bodyPr>
          <a:lstStyle/>
          <a:p>
            <a:r>
              <a:rPr lang="en-US" sz="2200" dirty="0">
                <a:solidFill>
                  <a:srgbClr val="FFC000"/>
                </a:solidFill>
              </a:rPr>
              <a:t>“</a:t>
            </a:r>
            <a:r>
              <a:rPr lang="en-US" sz="2200" b="1" dirty="0">
                <a:solidFill>
                  <a:srgbClr val="FFC000"/>
                </a:solidFill>
              </a:rPr>
              <a:t>BIBLE LIFE” Study </a:t>
            </a:r>
            <a:r>
              <a:rPr lang="en-US" sz="2200" b="1" dirty="0">
                <a:solidFill>
                  <a:schemeClr val="bg2"/>
                </a:solidFill>
              </a:rPr>
              <a:t> - </a:t>
            </a:r>
            <a:r>
              <a:rPr lang="en-US" sz="2200" dirty="0">
                <a:solidFill>
                  <a:schemeClr val="bg2"/>
                </a:solidFill>
              </a:rPr>
              <a:t>Exploring the message &amp; the ministry of Jesus Christ</a:t>
            </a:r>
          </a:p>
        </p:txBody>
      </p:sp>
      <p:sp>
        <p:nvSpPr>
          <p:cNvPr id="6" name="TextBox 5">
            <a:extLst>
              <a:ext uri="{FF2B5EF4-FFF2-40B4-BE49-F238E27FC236}">
                <a16:creationId xmlns:a16="http://schemas.microsoft.com/office/drawing/2014/main" id="{CBFFA6BC-052C-2B29-9C69-2F022C8A18A7}"/>
              </a:ext>
            </a:extLst>
          </p:cNvPr>
          <p:cNvSpPr txBox="1"/>
          <p:nvPr/>
        </p:nvSpPr>
        <p:spPr>
          <a:xfrm>
            <a:off x="1904999" y="2595946"/>
            <a:ext cx="5153026" cy="395173"/>
          </a:xfrm>
          <a:prstGeom prst="rect">
            <a:avLst/>
          </a:prstGeom>
          <a:noFill/>
        </p:spPr>
        <p:txBody>
          <a:bodyPr wrap="square">
            <a:spAutoFit/>
          </a:bodyPr>
          <a:lstStyle/>
          <a:p>
            <a:pPr marL="0" marR="0" algn="ctr">
              <a:lnSpc>
                <a:spcPct val="115000"/>
              </a:lnSpc>
              <a:spcAft>
                <a:spcPts val="800"/>
              </a:spcAft>
            </a:pPr>
            <a:r>
              <a:rPr lang="en-US" b="1" kern="100" dirty="0">
                <a:solidFill>
                  <a:srgbClr val="C00000"/>
                </a:solidFill>
                <a:effectLst/>
                <a:ea typeface="Aptos" panose="020B0004020202020204" pitchFamily="34" charset="0"/>
                <a:cs typeface="Times New Roman" panose="02020603050405020304" pitchFamily="18" charset="0"/>
              </a:rPr>
              <a:t>Background – Christ’s life prior to His ministry</a:t>
            </a:r>
            <a:endParaRPr lang="en-US" kern="100" dirty="0">
              <a:solidFill>
                <a:srgbClr val="C00000"/>
              </a:solidFill>
              <a:effectLst/>
              <a:ea typeface="Aptos" panose="020B0004020202020204" pitchFamily="34" charset="0"/>
              <a:cs typeface="Times New Roman" panose="02020603050405020304" pitchFamily="18" charset="0"/>
            </a:endParaRPr>
          </a:p>
        </p:txBody>
      </p:sp>
      <p:sp>
        <p:nvSpPr>
          <p:cNvPr id="8" name="TextBox 7">
            <a:extLst>
              <a:ext uri="{FF2B5EF4-FFF2-40B4-BE49-F238E27FC236}">
                <a16:creationId xmlns:a16="http://schemas.microsoft.com/office/drawing/2014/main" id="{C4E76865-3714-6D44-1A97-C979027BBD25}"/>
              </a:ext>
            </a:extLst>
          </p:cNvPr>
          <p:cNvSpPr txBox="1"/>
          <p:nvPr/>
        </p:nvSpPr>
        <p:spPr>
          <a:xfrm>
            <a:off x="2066924" y="3030051"/>
            <a:ext cx="7991475" cy="4435189"/>
          </a:xfrm>
          <a:prstGeom prst="rect">
            <a:avLst/>
          </a:prstGeom>
          <a:noFill/>
        </p:spPr>
        <p:txBody>
          <a:bodyPr wrap="square">
            <a:spAutoFit/>
          </a:bodyPr>
          <a:lstStyle/>
          <a:p>
            <a:pPr marL="0" marR="0"/>
            <a:r>
              <a:rPr lang="en-US" b="1" dirty="0">
                <a:effectLst/>
                <a:ea typeface="Aptos" panose="020B0004020202020204" pitchFamily="34" charset="0"/>
                <a:cs typeface="Times New Roman" panose="02020603050405020304" pitchFamily="18" charset="0"/>
              </a:rPr>
              <a:t>LUKE’S INTRODUCTION – Lk 1:1-4 </a:t>
            </a:r>
            <a:endParaRPr lang="en-US" dirty="0">
              <a:effectLst/>
              <a:ea typeface="Aptos" panose="020B0004020202020204" pitchFamily="34" charset="0"/>
              <a:cs typeface="Times New Roman" panose="02020603050405020304" pitchFamily="18" charset="0"/>
            </a:endParaRPr>
          </a:p>
          <a:p>
            <a:pPr marR="0">
              <a:lnSpc>
                <a:spcPct val="150000"/>
              </a:lnSpc>
            </a:pPr>
            <a:r>
              <a:rPr lang="en-US" b="1" dirty="0">
                <a:solidFill>
                  <a:srgbClr val="0070C0"/>
                </a:solidFill>
                <a:ea typeface="Aptos" panose="020B0004020202020204" pitchFamily="34" charset="0"/>
                <a:cs typeface="Times New Roman" panose="02020603050405020304" pitchFamily="18" charset="0"/>
              </a:rPr>
              <a:t>- Reason for writing the Gospel</a:t>
            </a:r>
          </a:p>
          <a:p>
            <a:pPr marL="0" marR="0">
              <a:lnSpc>
                <a:spcPct val="150000"/>
              </a:lnSpc>
            </a:pPr>
            <a:r>
              <a:rPr lang="en-US" b="1" dirty="0">
                <a:solidFill>
                  <a:srgbClr val="0070C0"/>
                </a:solidFill>
                <a:ea typeface="Aptos" panose="020B0004020202020204" pitchFamily="34" charset="0"/>
                <a:cs typeface="Times New Roman" panose="02020603050405020304" pitchFamily="18" charset="0"/>
              </a:rPr>
              <a:t>- T</a:t>
            </a:r>
            <a:r>
              <a:rPr lang="en-US" b="1" dirty="0">
                <a:solidFill>
                  <a:srgbClr val="0070C0"/>
                </a:solidFill>
                <a:effectLst/>
                <a:ea typeface="Aptos" panose="020B0004020202020204" pitchFamily="34" charset="0"/>
                <a:cs typeface="Times New Roman" panose="02020603050405020304" pitchFamily="18" charset="0"/>
              </a:rPr>
              <a:t>he trustworthiness of the Gospel story</a:t>
            </a:r>
            <a:endParaRPr lang="en-US" dirty="0">
              <a:solidFill>
                <a:srgbClr val="000000"/>
              </a:solidFill>
              <a:effectLst/>
              <a:ea typeface="Aptos" panose="020B0004020202020204" pitchFamily="34" charset="0"/>
              <a:cs typeface="Times New Roman" panose="02020603050405020304" pitchFamily="18" charset="0"/>
            </a:endParaRPr>
          </a:p>
          <a:p>
            <a:pPr marL="0" marR="0">
              <a:lnSpc>
                <a:spcPct val="150000"/>
              </a:lnSpc>
            </a:pPr>
            <a:r>
              <a:rPr lang="en-US" dirty="0">
                <a:solidFill>
                  <a:srgbClr val="000000"/>
                </a:solidFill>
                <a:effectLst/>
                <a:ea typeface="Aptos" panose="020B0004020202020204" pitchFamily="34" charset="0"/>
                <a:cs typeface="Times New Roman" panose="02020603050405020304" pitchFamily="18" charset="0"/>
              </a:rPr>
              <a:t>1. He had “…traced the course of all things accurately…” –vs. 3  </a:t>
            </a:r>
          </a:p>
          <a:p>
            <a:pPr marL="0" marR="0">
              <a:lnSpc>
                <a:spcPct val="150000"/>
              </a:lnSpc>
            </a:pPr>
            <a:r>
              <a:rPr lang="en-US" dirty="0">
                <a:solidFill>
                  <a:srgbClr val="000000"/>
                </a:solidFill>
                <a:ea typeface="Aptos" panose="020B0004020202020204" pitchFamily="34" charset="0"/>
                <a:cs typeface="Times New Roman" panose="02020603050405020304" pitchFamily="18" charset="0"/>
              </a:rPr>
              <a:t>2. </a:t>
            </a:r>
            <a:r>
              <a:rPr lang="en-US" dirty="0">
                <a:solidFill>
                  <a:srgbClr val="000000"/>
                </a:solidFill>
                <a:effectLst/>
                <a:ea typeface="Aptos" panose="020B0004020202020204" pitchFamily="34" charset="0"/>
                <a:cs typeface="Times New Roman" panose="02020603050405020304" pitchFamily="18" charset="0"/>
              </a:rPr>
              <a:t>Some refer to Luke as the first critic of Christianity. </a:t>
            </a:r>
          </a:p>
          <a:p>
            <a:pPr marL="0" marR="0">
              <a:lnSpc>
                <a:spcPct val="150000"/>
              </a:lnSpc>
            </a:pPr>
            <a:r>
              <a:rPr lang="en-US" dirty="0">
                <a:solidFill>
                  <a:srgbClr val="000000"/>
                </a:solidFill>
                <a:ea typeface="Aptos" panose="020B0004020202020204" pitchFamily="34" charset="0"/>
                <a:cs typeface="Times New Roman" panose="02020603050405020304" pitchFamily="18" charset="0"/>
              </a:rPr>
              <a:t>3. </a:t>
            </a:r>
            <a:r>
              <a:rPr lang="en-US" dirty="0">
                <a:solidFill>
                  <a:srgbClr val="000000"/>
                </a:solidFill>
                <a:effectLst/>
                <a:ea typeface="Aptos" panose="020B0004020202020204" pitchFamily="34" charset="0"/>
                <a:cs typeface="Times New Roman" panose="02020603050405020304" pitchFamily="18" charset="0"/>
              </a:rPr>
              <a:t>This is because he did not accept man’s word but investigated on his own to find truth.</a:t>
            </a:r>
          </a:p>
          <a:p>
            <a:pPr marL="0" marR="0">
              <a:lnSpc>
                <a:spcPct val="150000"/>
              </a:lnSpc>
            </a:pPr>
            <a:r>
              <a:rPr lang="en-US" dirty="0">
                <a:solidFill>
                  <a:srgbClr val="000000"/>
                </a:solidFill>
                <a:effectLst/>
                <a:ea typeface="Aptos" panose="020B0004020202020204" pitchFamily="34" charset="0"/>
                <a:cs typeface="Times New Roman" panose="02020603050405020304" pitchFamily="18" charset="0"/>
              </a:rPr>
              <a:t> </a:t>
            </a:r>
            <a:r>
              <a:rPr lang="en-US" b="1" dirty="0">
                <a:solidFill>
                  <a:srgbClr val="0070C0"/>
                </a:solidFill>
                <a:ea typeface="Aptos" panose="020B0004020202020204" pitchFamily="34" charset="0"/>
                <a:cs typeface="Times New Roman" panose="02020603050405020304" pitchFamily="18" charset="0"/>
              </a:rPr>
              <a:t>- </a:t>
            </a:r>
            <a:r>
              <a:rPr lang="en-US" b="1" dirty="0">
                <a:solidFill>
                  <a:srgbClr val="0070C0"/>
                </a:solidFill>
                <a:effectLst/>
                <a:ea typeface="Aptos" panose="020B0004020202020204" pitchFamily="34" charset="0"/>
                <a:cs typeface="Times New Roman" panose="02020603050405020304" pitchFamily="18" charset="0"/>
              </a:rPr>
              <a:t>The Incarnation of Christ</a:t>
            </a:r>
          </a:p>
          <a:p>
            <a:pPr marL="0" marR="0">
              <a:lnSpc>
                <a:spcPct val="150000"/>
              </a:lnSpc>
            </a:pPr>
            <a:r>
              <a:rPr lang="en-US" dirty="0">
                <a:solidFill>
                  <a:srgbClr val="000000"/>
                </a:solidFill>
                <a:effectLst/>
                <a:ea typeface="Aptos" panose="020B0004020202020204" pitchFamily="34" charset="0"/>
                <a:cs typeface="Times New Roman" panose="02020603050405020304" pitchFamily="18" charset="0"/>
              </a:rPr>
              <a:t>1. The Word became flesh and dwelt among us –Jn 1:14 </a:t>
            </a:r>
          </a:p>
          <a:p>
            <a:pPr marL="0" marR="0">
              <a:lnSpc>
                <a:spcPct val="150000"/>
              </a:lnSpc>
            </a:pPr>
            <a:endParaRPr lang="en-US" sz="1600" dirty="0">
              <a:solidFill>
                <a:srgbClr val="000000"/>
              </a:solidFill>
              <a:effectLst/>
              <a:ea typeface="Aptos" panose="020B0004020202020204" pitchFamily="34" charset="0"/>
            </a:endParaRPr>
          </a:p>
          <a:p>
            <a:pPr marL="285750" marR="0" indent="-285750">
              <a:lnSpc>
                <a:spcPct val="150000"/>
              </a:lnSpc>
              <a:buFontTx/>
              <a:buChar char="-"/>
            </a:pPr>
            <a:endParaRPr lang="en-US" sz="1800" dirty="0">
              <a:solidFill>
                <a:srgbClr val="000000"/>
              </a:solidFill>
              <a:effectLst/>
              <a:latin typeface="Calibri" panose="020F0502020204030204" pitchFamily="34" charset="0"/>
              <a:ea typeface="Aptos" panose="020B0004020202020204" pitchFamily="34" charset="0"/>
            </a:endParaRPr>
          </a:p>
        </p:txBody>
      </p:sp>
      <p:sp>
        <p:nvSpPr>
          <p:cNvPr id="2" name="TextBox 1">
            <a:extLst>
              <a:ext uri="{FF2B5EF4-FFF2-40B4-BE49-F238E27FC236}">
                <a16:creationId xmlns:a16="http://schemas.microsoft.com/office/drawing/2014/main" id="{FEA4C96A-294E-863E-A34E-B5E1712A70A4}"/>
              </a:ext>
            </a:extLst>
          </p:cNvPr>
          <p:cNvSpPr txBox="1"/>
          <p:nvPr/>
        </p:nvSpPr>
        <p:spPr>
          <a:xfrm>
            <a:off x="2100261" y="643701"/>
            <a:ext cx="7924800" cy="1807161"/>
          </a:xfrm>
          <a:prstGeom prst="rect">
            <a:avLst/>
          </a:prstGeom>
          <a:noFill/>
        </p:spPr>
        <p:txBody>
          <a:bodyPr wrap="square">
            <a:spAutoFit/>
          </a:bodyPr>
          <a:lstStyle/>
          <a:p>
            <a:pPr>
              <a:lnSpc>
                <a:spcPct val="150000"/>
              </a:lnSpc>
              <a:spcAft>
                <a:spcPts val="800"/>
              </a:spcAft>
            </a:pPr>
            <a:r>
              <a:rPr lang="en-US" b="1" dirty="0">
                <a:solidFill>
                  <a:srgbClr val="C00000"/>
                </a:solidFill>
                <a:effectLst/>
                <a:ea typeface="Calibri" panose="020F0502020204030204" pitchFamily="34" charset="0"/>
                <a:cs typeface="Times New Roman" panose="02020603050405020304" pitchFamily="18" charset="0"/>
              </a:rPr>
              <a:t>Why were they Gospels written? </a:t>
            </a:r>
            <a:endParaRPr lang="en-US" dirty="0">
              <a:solidFill>
                <a:srgbClr val="C00000"/>
              </a:solidFill>
              <a:effectLst/>
              <a:ea typeface="Calibri" panose="020F0502020204030204" pitchFamily="34" charset="0"/>
              <a:cs typeface="Times New Roman" panose="02020603050405020304" pitchFamily="18" charset="0"/>
            </a:endParaRPr>
          </a:p>
          <a:p>
            <a:pPr marL="0" marR="0">
              <a:lnSpc>
                <a:spcPct val="150000"/>
              </a:lnSpc>
              <a:spcAft>
                <a:spcPts val="800"/>
              </a:spcAft>
            </a:pPr>
            <a:r>
              <a:rPr lang="en-US" dirty="0">
                <a:effectLst/>
                <a:ea typeface="Calibri" panose="020F0502020204030204" pitchFamily="34" charset="0"/>
                <a:cs typeface="Times New Roman" panose="02020603050405020304" pitchFamily="18" charset="0"/>
              </a:rPr>
              <a:t>The four gospels were not written for academic reasons. The apostles did not write them to make money. They were not seeking fame. The gospels were written so that we might know the truth. </a:t>
            </a:r>
          </a:p>
        </p:txBody>
      </p:sp>
    </p:spTree>
    <p:extLst>
      <p:ext uri="{BB962C8B-B14F-4D97-AF65-F5344CB8AC3E}">
        <p14:creationId xmlns:p14="http://schemas.microsoft.com/office/powerpoint/2010/main" val="31737112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flip="none" rotWithShape="1">
          <a:gsLst>
            <a:gs pos="7000">
              <a:schemeClr val="accent1">
                <a:lumMod val="5000"/>
                <a:lumOff val="95000"/>
              </a:schemeClr>
            </a:gs>
            <a:gs pos="0">
              <a:schemeClr val="accent1">
                <a:lumMod val="45000"/>
                <a:lumOff val="55000"/>
              </a:schemeClr>
            </a:gs>
            <a:gs pos="100000">
              <a:schemeClr val="accent1">
                <a:lumMod val="45000"/>
                <a:lumOff val="55000"/>
              </a:schemeClr>
            </a:gs>
            <a:gs pos="93000">
              <a:schemeClr val="accent1">
                <a:alpha val="50000"/>
                <a:lumMod val="50000"/>
                <a:lumOff val="50000"/>
              </a:schemeClr>
            </a:gs>
          </a:gsLst>
          <a:lin ang="5400000" scaled="0"/>
          <a:tileRect/>
        </a:gradFill>
        <a:effectLst/>
      </p:bgPr>
    </p:bg>
    <p:spTree>
      <p:nvGrpSpPr>
        <p:cNvPr id="1" name="">
          <a:extLst>
            <a:ext uri="{FF2B5EF4-FFF2-40B4-BE49-F238E27FC236}">
              <a16:creationId xmlns:a16="http://schemas.microsoft.com/office/drawing/2014/main" id="{FC70777B-7B42-F025-6F6C-E5C6B98E176D}"/>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FA717CF5-20E4-09F7-2E4E-046B945F9333}"/>
              </a:ext>
            </a:extLst>
          </p:cNvPr>
          <p:cNvSpPr>
            <a:spLocks noGrp="1"/>
          </p:cNvSpPr>
          <p:nvPr>
            <p:ph type="subTitle" idx="1"/>
          </p:nvPr>
        </p:nvSpPr>
        <p:spPr>
          <a:xfrm>
            <a:off x="9624289" y="6613236"/>
            <a:ext cx="2567711" cy="244764"/>
          </a:xfrm>
          <a:solidFill>
            <a:srgbClr val="002060"/>
          </a:solidFill>
          <a:ln>
            <a:noFill/>
          </a:ln>
        </p:spPr>
        <p:txBody>
          <a:bodyPr>
            <a:normAutofit/>
          </a:bodyPr>
          <a:lstStyle/>
          <a:p>
            <a:r>
              <a:rPr lang="en-US" sz="1000" b="1" dirty="0">
                <a:solidFill>
                  <a:srgbClr val="FFC000"/>
                </a:solidFill>
                <a:latin typeface="Aptos Display" panose="020B0004020202020204" pitchFamily="34" charset="0"/>
              </a:rPr>
              <a:t>GENESIS EVANGELICAL MISSION (GEM)</a:t>
            </a:r>
          </a:p>
        </p:txBody>
      </p:sp>
      <p:sp>
        <p:nvSpPr>
          <p:cNvPr id="5" name="Title 4">
            <a:extLst>
              <a:ext uri="{FF2B5EF4-FFF2-40B4-BE49-F238E27FC236}">
                <a16:creationId xmlns:a16="http://schemas.microsoft.com/office/drawing/2014/main" id="{35154647-8564-66D3-5F6F-4024314C8469}"/>
              </a:ext>
            </a:extLst>
          </p:cNvPr>
          <p:cNvSpPr>
            <a:spLocks noGrp="1"/>
          </p:cNvSpPr>
          <p:nvPr>
            <p:ph type="ctrTitle"/>
          </p:nvPr>
        </p:nvSpPr>
        <p:spPr>
          <a:xfrm>
            <a:off x="2198254" y="110837"/>
            <a:ext cx="7795491" cy="387781"/>
          </a:xfrm>
          <a:solidFill>
            <a:srgbClr val="002060"/>
          </a:solidFill>
        </p:spPr>
        <p:txBody>
          <a:bodyPr>
            <a:normAutofit fontScale="90000"/>
          </a:bodyPr>
          <a:lstStyle/>
          <a:p>
            <a:r>
              <a:rPr lang="en-US" sz="2200" dirty="0">
                <a:solidFill>
                  <a:srgbClr val="FFC000"/>
                </a:solidFill>
              </a:rPr>
              <a:t>“</a:t>
            </a:r>
            <a:r>
              <a:rPr lang="en-US" sz="2200" b="1" dirty="0">
                <a:solidFill>
                  <a:srgbClr val="FFC000"/>
                </a:solidFill>
              </a:rPr>
              <a:t>BIBLE LIFE” Study </a:t>
            </a:r>
            <a:r>
              <a:rPr lang="en-US" sz="2200" b="1" dirty="0">
                <a:solidFill>
                  <a:schemeClr val="bg2"/>
                </a:solidFill>
              </a:rPr>
              <a:t> - </a:t>
            </a:r>
            <a:r>
              <a:rPr lang="en-US" sz="2200" dirty="0">
                <a:solidFill>
                  <a:schemeClr val="bg2"/>
                </a:solidFill>
              </a:rPr>
              <a:t>Exploring the message &amp; the ministry of Jesus Christ</a:t>
            </a:r>
          </a:p>
        </p:txBody>
      </p:sp>
      <p:graphicFrame>
        <p:nvGraphicFramePr>
          <p:cNvPr id="6" name="Table 5">
            <a:extLst>
              <a:ext uri="{FF2B5EF4-FFF2-40B4-BE49-F238E27FC236}">
                <a16:creationId xmlns:a16="http://schemas.microsoft.com/office/drawing/2014/main" id="{3C998B7D-1366-8DF3-63A7-8D7C94079F5A}"/>
              </a:ext>
            </a:extLst>
          </p:cNvPr>
          <p:cNvGraphicFramePr>
            <a:graphicFrameLocks noGrp="1"/>
          </p:cNvGraphicFramePr>
          <p:nvPr>
            <p:extLst>
              <p:ext uri="{D42A27DB-BD31-4B8C-83A1-F6EECF244321}">
                <p14:modId xmlns:p14="http://schemas.microsoft.com/office/powerpoint/2010/main" val="2549403029"/>
              </p:ext>
            </p:extLst>
          </p:nvPr>
        </p:nvGraphicFramePr>
        <p:xfrm>
          <a:off x="879832" y="1251408"/>
          <a:ext cx="10028312" cy="4296082"/>
        </p:xfrm>
        <a:graphic>
          <a:graphicData uri="http://schemas.openxmlformats.org/drawingml/2006/table">
            <a:tbl>
              <a:tblPr firstRow="1" firstCol="1" bandRow="1">
                <a:tableStyleId>{5C22544A-7EE6-4342-B048-85BDC9FD1C3A}</a:tableStyleId>
              </a:tblPr>
              <a:tblGrid>
                <a:gridCol w="1919929">
                  <a:extLst>
                    <a:ext uri="{9D8B030D-6E8A-4147-A177-3AD203B41FA5}">
                      <a16:colId xmlns:a16="http://schemas.microsoft.com/office/drawing/2014/main" val="3807334793"/>
                    </a:ext>
                  </a:extLst>
                </a:gridCol>
                <a:gridCol w="934039">
                  <a:extLst>
                    <a:ext uri="{9D8B030D-6E8A-4147-A177-3AD203B41FA5}">
                      <a16:colId xmlns:a16="http://schemas.microsoft.com/office/drawing/2014/main" val="679253005"/>
                    </a:ext>
                  </a:extLst>
                </a:gridCol>
                <a:gridCol w="3053499">
                  <a:extLst>
                    <a:ext uri="{9D8B030D-6E8A-4147-A177-3AD203B41FA5}">
                      <a16:colId xmlns:a16="http://schemas.microsoft.com/office/drawing/2014/main" val="1095273353"/>
                    </a:ext>
                  </a:extLst>
                </a:gridCol>
                <a:gridCol w="1348033">
                  <a:extLst>
                    <a:ext uri="{9D8B030D-6E8A-4147-A177-3AD203B41FA5}">
                      <a16:colId xmlns:a16="http://schemas.microsoft.com/office/drawing/2014/main" val="162323784"/>
                    </a:ext>
                  </a:extLst>
                </a:gridCol>
                <a:gridCol w="2772812">
                  <a:extLst>
                    <a:ext uri="{9D8B030D-6E8A-4147-A177-3AD203B41FA5}">
                      <a16:colId xmlns:a16="http://schemas.microsoft.com/office/drawing/2014/main" val="2068723721"/>
                    </a:ext>
                  </a:extLst>
                </a:gridCol>
              </a:tblGrid>
              <a:tr h="512480">
                <a:tc>
                  <a:txBody>
                    <a:bodyPr/>
                    <a:lstStyle/>
                    <a:p>
                      <a:pPr marL="0" marR="0">
                        <a:lnSpc>
                          <a:spcPct val="115000"/>
                        </a:lnSpc>
                        <a:spcAft>
                          <a:spcPts val="1500"/>
                        </a:spcAft>
                      </a:pPr>
                      <a:r>
                        <a:rPr lang="en-US" sz="1350" kern="0" dirty="0">
                          <a:effectLst/>
                          <a:latin typeface="Arial  "/>
                          <a:ea typeface="Aptos" panose="020B0004020202020204" pitchFamily="34" charset="0"/>
                          <a:cs typeface="Times New Roman" panose="02020603050405020304" pitchFamily="18" charset="0"/>
                        </a:rPr>
                        <a:t>BOOK</a:t>
                      </a:r>
                      <a:endParaRPr lang="en-US" sz="1350" kern="100" dirty="0">
                        <a:effectLst/>
                        <a:latin typeface="Arial  "/>
                        <a:ea typeface="Aptos" panose="020B0004020202020204" pitchFamily="34" charset="0"/>
                        <a:cs typeface="Times New Roman" panose="02020603050405020304" pitchFamily="18" charset="0"/>
                      </a:endParaRPr>
                    </a:p>
                  </a:txBody>
                  <a:tcPr marL="42367" marR="42367" marT="0" marB="0"/>
                </a:tc>
                <a:tc>
                  <a:txBody>
                    <a:bodyPr/>
                    <a:lstStyle/>
                    <a:p>
                      <a:pPr marL="0" marR="0">
                        <a:lnSpc>
                          <a:spcPct val="115000"/>
                        </a:lnSpc>
                        <a:spcAft>
                          <a:spcPts val="1500"/>
                        </a:spcAft>
                      </a:pPr>
                      <a:r>
                        <a:rPr lang="en-US" sz="1350" kern="0" dirty="0">
                          <a:effectLst/>
                          <a:latin typeface="Arial  "/>
                        </a:rPr>
                        <a:t>AUTHOR</a:t>
                      </a:r>
                      <a:endParaRPr lang="en-US" sz="1350" kern="100" dirty="0">
                        <a:effectLst/>
                        <a:latin typeface="Arial  "/>
                        <a:ea typeface="Aptos" panose="020B0004020202020204" pitchFamily="34" charset="0"/>
                        <a:cs typeface="Times New Roman" panose="02020603050405020304" pitchFamily="18" charset="0"/>
                      </a:endParaRPr>
                    </a:p>
                  </a:txBody>
                  <a:tcPr marL="42367" marR="42367" marT="0" marB="0"/>
                </a:tc>
                <a:tc>
                  <a:txBody>
                    <a:bodyPr/>
                    <a:lstStyle/>
                    <a:p>
                      <a:pPr marL="0" marR="0">
                        <a:lnSpc>
                          <a:spcPct val="115000"/>
                        </a:lnSpc>
                        <a:spcAft>
                          <a:spcPts val="1500"/>
                        </a:spcAft>
                      </a:pPr>
                      <a:r>
                        <a:rPr lang="en-US" sz="1350" kern="0" dirty="0">
                          <a:effectLst/>
                          <a:latin typeface="Arial  "/>
                        </a:rPr>
                        <a:t>TIME OF WRITING</a:t>
                      </a:r>
                      <a:endParaRPr lang="en-US" sz="1350" kern="100" dirty="0">
                        <a:effectLst/>
                        <a:latin typeface="Arial  "/>
                        <a:ea typeface="Aptos" panose="020B0004020202020204" pitchFamily="34" charset="0"/>
                        <a:cs typeface="Times New Roman" panose="02020603050405020304" pitchFamily="18" charset="0"/>
                      </a:endParaRPr>
                    </a:p>
                  </a:txBody>
                  <a:tcPr marL="42367" marR="42367" marT="0" marB="0"/>
                </a:tc>
                <a:tc>
                  <a:txBody>
                    <a:bodyPr/>
                    <a:lstStyle/>
                    <a:p>
                      <a:pPr marL="0" marR="0">
                        <a:lnSpc>
                          <a:spcPct val="115000"/>
                        </a:lnSpc>
                        <a:spcAft>
                          <a:spcPts val="1500"/>
                        </a:spcAft>
                      </a:pPr>
                      <a:r>
                        <a:rPr lang="en-US" sz="1350" kern="100" dirty="0">
                          <a:effectLst/>
                          <a:latin typeface="Arial  "/>
                          <a:ea typeface="Aptos" panose="020B0004020202020204" pitchFamily="34" charset="0"/>
                          <a:cs typeface="Times New Roman" panose="02020603050405020304" pitchFamily="18" charset="0"/>
                        </a:rPr>
                        <a:t>PLACE OF WRITING</a:t>
                      </a:r>
                    </a:p>
                  </a:txBody>
                  <a:tcPr marL="42367" marR="42367" marT="0" marB="0"/>
                </a:tc>
                <a:tc>
                  <a:txBody>
                    <a:bodyPr/>
                    <a:lstStyle/>
                    <a:p>
                      <a:pPr marL="0" marR="0">
                        <a:lnSpc>
                          <a:spcPct val="115000"/>
                        </a:lnSpc>
                        <a:spcAft>
                          <a:spcPts val="1500"/>
                        </a:spcAft>
                      </a:pPr>
                      <a:r>
                        <a:rPr lang="en-US" sz="1350" kern="100" dirty="0">
                          <a:effectLst/>
                          <a:latin typeface="Arial  "/>
                          <a:ea typeface="Aptos" panose="020B0004020202020204" pitchFamily="34" charset="0"/>
                          <a:cs typeface="Times New Roman" panose="02020603050405020304" pitchFamily="18" charset="0"/>
                        </a:rPr>
                        <a:t>AUDIENCE</a:t>
                      </a:r>
                    </a:p>
                  </a:txBody>
                  <a:tcPr marL="42367" marR="42367" marT="0" marB="0"/>
                </a:tc>
                <a:extLst>
                  <a:ext uri="{0D108BD9-81ED-4DB2-BD59-A6C34878D82A}">
                    <a16:rowId xmlns:a16="http://schemas.microsoft.com/office/drawing/2014/main" val="195071529"/>
                  </a:ext>
                </a:extLst>
              </a:tr>
              <a:tr h="574081">
                <a:tc>
                  <a:txBody>
                    <a:bodyPr/>
                    <a:lstStyle/>
                    <a:p>
                      <a:pPr marL="0" marR="0">
                        <a:lnSpc>
                          <a:spcPct val="115000"/>
                        </a:lnSpc>
                        <a:spcAft>
                          <a:spcPts val="1500"/>
                        </a:spcAft>
                      </a:pPr>
                      <a:r>
                        <a:rPr lang="en-US" sz="1350" kern="100" dirty="0">
                          <a:effectLst/>
                          <a:latin typeface="Arial  "/>
                          <a:ea typeface="Aptos" panose="020B0004020202020204" pitchFamily="34" charset="0"/>
                          <a:cs typeface="Times New Roman" panose="02020603050405020304" pitchFamily="18" charset="0"/>
                        </a:rPr>
                        <a:t>JAMES</a:t>
                      </a:r>
                    </a:p>
                  </a:txBody>
                  <a:tcPr marL="42367" marR="42367" marT="0" marB="0"/>
                </a:tc>
                <a:tc>
                  <a:txBody>
                    <a:bodyPr/>
                    <a:lstStyle/>
                    <a:p>
                      <a:pPr marL="0" marR="0">
                        <a:lnSpc>
                          <a:spcPct val="115000"/>
                        </a:lnSpc>
                        <a:spcAft>
                          <a:spcPts val="1500"/>
                        </a:spcAft>
                      </a:pPr>
                      <a:r>
                        <a:rPr lang="en-US" sz="1350" kern="100" dirty="0">
                          <a:effectLst/>
                          <a:latin typeface="Arial  "/>
                          <a:ea typeface="Aptos" panose="020B0004020202020204" pitchFamily="34" charset="0"/>
                          <a:cs typeface="Times New Roman" panose="02020603050405020304" pitchFamily="18" charset="0"/>
                        </a:rPr>
                        <a:t>James</a:t>
                      </a:r>
                    </a:p>
                  </a:txBody>
                  <a:tcPr marL="42367" marR="42367" marT="0" marB="0"/>
                </a:tc>
                <a:tc>
                  <a:txBody>
                    <a:bodyPr/>
                    <a:lstStyle/>
                    <a:p>
                      <a:pPr marL="0" marR="0">
                        <a:lnSpc>
                          <a:spcPct val="115000"/>
                        </a:lnSpc>
                        <a:spcAft>
                          <a:spcPts val="1500"/>
                        </a:spcAft>
                      </a:pPr>
                      <a:r>
                        <a:rPr lang="en-US" sz="1350" kern="100" dirty="0">
                          <a:effectLst/>
                          <a:latin typeface="Arial  "/>
                          <a:ea typeface="Aptos" panose="020B0004020202020204" pitchFamily="34" charset="0"/>
                          <a:cs typeface="Times New Roman" panose="02020603050405020304" pitchFamily="18" charset="0"/>
                        </a:rPr>
                        <a:t>AD 40’s </a:t>
                      </a:r>
                    </a:p>
                  </a:txBody>
                  <a:tcPr marL="42367" marR="42367" marT="0" marB="0"/>
                </a:tc>
                <a:tc>
                  <a:txBody>
                    <a:bodyPr/>
                    <a:lstStyle/>
                    <a:p>
                      <a:pPr marL="0" marR="0">
                        <a:lnSpc>
                          <a:spcPct val="115000"/>
                        </a:lnSpc>
                        <a:spcAft>
                          <a:spcPts val="1500"/>
                        </a:spcAft>
                      </a:pPr>
                      <a:r>
                        <a:rPr lang="en-US" sz="1350" kern="100" dirty="0">
                          <a:effectLst/>
                          <a:latin typeface="Arial  "/>
                          <a:ea typeface="Aptos" panose="020B0004020202020204" pitchFamily="34" charset="0"/>
                          <a:cs typeface="Times New Roman" panose="02020603050405020304" pitchFamily="18" charset="0"/>
                        </a:rPr>
                        <a:t>Probably Jerusalem</a:t>
                      </a:r>
                    </a:p>
                  </a:txBody>
                  <a:tcPr marL="42367" marR="42367" marT="0" marB="0"/>
                </a:tc>
                <a:tc>
                  <a:txBody>
                    <a:bodyPr/>
                    <a:lstStyle/>
                    <a:p>
                      <a:pPr marL="0" marR="0">
                        <a:lnSpc>
                          <a:spcPct val="115000"/>
                        </a:lnSpc>
                        <a:spcAft>
                          <a:spcPts val="1500"/>
                        </a:spcAft>
                      </a:pPr>
                      <a:r>
                        <a:rPr lang="en-US" sz="1350" kern="100" dirty="0">
                          <a:effectLst/>
                          <a:latin typeface="Arial  "/>
                          <a:ea typeface="Aptos" panose="020B0004020202020204" pitchFamily="34" charset="0"/>
                          <a:cs typeface="Times New Roman" panose="02020603050405020304" pitchFamily="18" charset="0"/>
                        </a:rPr>
                        <a:t>Jewish Christians of the Dispersion</a:t>
                      </a:r>
                    </a:p>
                  </a:txBody>
                  <a:tcPr marL="42367" marR="42367" marT="0" marB="0"/>
                </a:tc>
                <a:extLst>
                  <a:ext uri="{0D108BD9-81ED-4DB2-BD59-A6C34878D82A}">
                    <a16:rowId xmlns:a16="http://schemas.microsoft.com/office/drawing/2014/main" val="3979864643"/>
                  </a:ext>
                </a:extLst>
              </a:tr>
              <a:tr h="554468">
                <a:tc>
                  <a:txBody>
                    <a:bodyPr/>
                    <a:lstStyle/>
                    <a:p>
                      <a:pPr marL="0" marR="0">
                        <a:lnSpc>
                          <a:spcPct val="115000"/>
                        </a:lnSpc>
                        <a:spcAft>
                          <a:spcPts val="1500"/>
                        </a:spcAft>
                      </a:pPr>
                      <a:r>
                        <a:rPr lang="en-US" sz="1350" kern="100" dirty="0">
                          <a:effectLst/>
                          <a:latin typeface="Arial  "/>
                          <a:ea typeface="Aptos" panose="020B0004020202020204" pitchFamily="34" charset="0"/>
                          <a:cs typeface="Times New Roman" panose="02020603050405020304" pitchFamily="18" charset="0"/>
                        </a:rPr>
                        <a:t>GALATIANS</a:t>
                      </a:r>
                    </a:p>
                  </a:txBody>
                  <a:tcPr marL="42367" marR="42367" marT="0" marB="0"/>
                </a:tc>
                <a:tc>
                  <a:txBody>
                    <a:bodyPr/>
                    <a:lstStyle/>
                    <a:p>
                      <a:pPr marL="0" marR="0">
                        <a:lnSpc>
                          <a:spcPct val="115000"/>
                        </a:lnSpc>
                        <a:spcAft>
                          <a:spcPts val="1500"/>
                        </a:spcAft>
                      </a:pPr>
                      <a:r>
                        <a:rPr lang="en-US" sz="1350" kern="100" dirty="0">
                          <a:effectLst/>
                          <a:latin typeface="Arial  "/>
                          <a:ea typeface="Aptos" panose="020B0004020202020204" pitchFamily="34" charset="0"/>
                          <a:cs typeface="Times New Roman" panose="02020603050405020304" pitchFamily="18" charset="0"/>
                        </a:rPr>
                        <a:t>Paul</a:t>
                      </a:r>
                    </a:p>
                  </a:txBody>
                  <a:tcPr marL="42367" marR="42367" marT="0" marB="0"/>
                </a:tc>
                <a:tc>
                  <a:txBody>
                    <a:bodyPr/>
                    <a:lstStyle/>
                    <a:p>
                      <a:pPr marL="0" marR="0">
                        <a:lnSpc>
                          <a:spcPct val="115000"/>
                        </a:lnSpc>
                        <a:spcAft>
                          <a:spcPts val="1500"/>
                        </a:spcAft>
                      </a:pPr>
                      <a:r>
                        <a:rPr lang="en-US" sz="1350" kern="100" dirty="0">
                          <a:effectLst/>
                          <a:latin typeface="Arial  "/>
                          <a:ea typeface="Aptos" panose="020B0004020202020204" pitchFamily="34" charset="0"/>
                          <a:cs typeface="Times New Roman" panose="02020603050405020304" pitchFamily="18" charset="0"/>
                        </a:rPr>
                        <a:t>AD 49, just after 1</a:t>
                      </a:r>
                      <a:r>
                        <a:rPr lang="en-US" sz="1350" kern="100" baseline="30000" dirty="0">
                          <a:effectLst/>
                          <a:latin typeface="Arial  "/>
                          <a:ea typeface="Aptos" panose="020B0004020202020204" pitchFamily="34" charset="0"/>
                          <a:cs typeface="Times New Roman" panose="02020603050405020304" pitchFamily="18" charset="0"/>
                        </a:rPr>
                        <a:t>st</a:t>
                      </a:r>
                      <a:r>
                        <a:rPr lang="en-US" sz="1350" kern="100" dirty="0">
                          <a:effectLst/>
                          <a:latin typeface="Arial  "/>
                          <a:ea typeface="Aptos" panose="020B0004020202020204" pitchFamily="34" charset="0"/>
                          <a:cs typeface="Times New Roman" panose="02020603050405020304" pitchFamily="18" charset="0"/>
                        </a:rPr>
                        <a:t> missionary Journey</a:t>
                      </a:r>
                    </a:p>
                  </a:txBody>
                  <a:tcPr marL="42367" marR="42367" marT="0" marB="0"/>
                </a:tc>
                <a:tc>
                  <a:txBody>
                    <a:bodyPr/>
                    <a:lstStyle/>
                    <a:p>
                      <a:pPr marL="0" marR="0">
                        <a:lnSpc>
                          <a:spcPct val="115000"/>
                        </a:lnSpc>
                        <a:spcAft>
                          <a:spcPts val="1500"/>
                        </a:spcAft>
                      </a:pPr>
                      <a:r>
                        <a:rPr lang="en-US" sz="1350" kern="100" dirty="0">
                          <a:effectLst/>
                          <a:latin typeface="Arial  "/>
                          <a:ea typeface="Aptos" panose="020B0004020202020204" pitchFamily="34" charset="0"/>
                          <a:cs typeface="Times New Roman" panose="02020603050405020304" pitchFamily="18" charset="0"/>
                        </a:rPr>
                        <a:t>Antioch in Syria</a:t>
                      </a:r>
                    </a:p>
                  </a:txBody>
                  <a:tcPr marL="42367" marR="42367" marT="0" marB="0"/>
                </a:tc>
                <a:tc>
                  <a:txBody>
                    <a:bodyPr/>
                    <a:lstStyle/>
                    <a:p>
                      <a:pPr marL="0" marR="0">
                        <a:lnSpc>
                          <a:spcPct val="115000"/>
                        </a:lnSpc>
                        <a:spcAft>
                          <a:spcPts val="1500"/>
                        </a:spcAft>
                      </a:pPr>
                      <a:r>
                        <a:rPr lang="en-US" sz="1350" kern="100" dirty="0">
                          <a:effectLst/>
                          <a:latin typeface="Arial  "/>
                          <a:ea typeface="Aptos" panose="020B0004020202020204" pitchFamily="34" charset="0"/>
                          <a:cs typeface="Times New Roman" panose="02020603050405020304" pitchFamily="18" charset="0"/>
                        </a:rPr>
                        <a:t>Christians in Pisidian Antioch, Iconium, </a:t>
                      </a:r>
                      <a:r>
                        <a:rPr lang="en-US" sz="1350" kern="100" dirty="0" err="1">
                          <a:effectLst/>
                          <a:latin typeface="Arial  "/>
                          <a:ea typeface="Aptos" panose="020B0004020202020204" pitchFamily="34" charset="0"/>
                          <a:cs typeface="Times New Roman" panose="02020603050405020304" pitchFamily="18" charset="0"/>
                        </a:rPr>
                        <a:t>Derbe</a:t>
                      </a:r>
                      <a:r>
                        <a:rPr lang="en-US" sz="1350" kern="100" dirty="0">
                          <a:effectLst/>
                          <a:latin typeface="Arial  "/>
                          <a:ea typeface="Aptos" panose="020B0004020202020204" pitchFamily="34" charset="0"/>
                          <a:cs typeface="Times New Roman" panose="02020603050405020304" pitchFamily="18" charset="0"/>
                        </a:rPr>
                        <a:t>   and Galatia</a:t>
                      </a:r>
                    </a:p>
                  </a:txBody>
                  <a:tcPr marL="42367" marR="42367" marT="0" marB="0"/>
                </a:tc>
                <a:extLst>
                  <a:ext uri="{0D108BD9-81ED-4DB2-BD59-A6C34878D82A}">
                    <a16:rowId xmlns:a16="http://schemas.microsoft.com/office/drawing/2014/main" val="1404129223"/>
                  </a:ext>
                </a:extLst>
              </a:tr>
              <a:tr h="554468">
                <a:tc>
                  <a:txBody>
                    <a:bodyPr/>
                    <a:lstStyle/>
                    <a:p>
                      <a:pPr marL="0" marR="0">
                        <a:lnSpc>
                          <a:spcPct val="115000"/>
                        </a:lnSpc>
                        <a:spcAft>
                          <a:spcPts val="1500"/>
                        </a:spcAft>
                      </a:pPr>
                      <a:r>
                        <a:rPr lang="en-US" sz="1350" kern="100" dirty="0">
                          <a:effectLst/>
                          <a:latin typeface="Arial  "/>
                          <a:ea typeface="Aptos" panose="020B0004020202020204" pitchFamily="34" charset="0"/>
                          <a:cs typeface="Times New Roman" panose="02020603050405020304" pitchFamily="18" charset="0"/>
                        </a:rPr>
                        <a:t>1</a:t>
                      </a:r>
                      <a:r>
                        <a:rPr lang="en-US" sz="1350" kern="100" baseline="30000" dirty="0">
                          <a:effectLst/>
                          <a:latin typeface="Arial  "/>
                          <a:ea typeface="Aptos" panose="020B0004020202020204" pitchFamily="34" charset="0"/>
                          <a:cs typeface="Times New Roman" panose="02020603050405020304" pitchFamily="18" charset="0"/>
                        </a:rPr>
                        <a:t>st</a:t>
                      </a:r>
                      <a:r>
                        <a:rPr lang="en-US" sz="1350" kern="100" dirty="0">
                          <a:effectLst/>
                          <a:latin typeface="Arial  "/>
                          <a:ea typeface="Aptos" panose="020B0004020202020204" pitchFamily="34" charset="0"/>
                          <a:cs typeface="Times New Roman" panose="02020603050405020304" pitchFamily="18" charset="0"/>
                        </a:rPr>
                        <a:t> THESSALONIANS</a:t>
                      </a:r>
                    </a:p>
                  </a:txBody>
                  <a:tcPr marL="42367" marR="42367" marT="0" marB="0"/>
                </a:tc>
                <a:tc>
                  <a:txBody>
                    <a:bodyPr/>
                    <a:lstStyle/>
                    <a:p>
                      <a:pPr marL="0" marR="0" lvl="0" indent="0" algn="l" defTabSz="914400" rtl="0" eaLnBrk="1" fontAlgn="auto" latinLnBrk="0" hangingPunct="1">
                        <a:lnSpc>
                          <a:spcPct val="115000"/>
                        </a:lnSpc>
                        <a:spcBef>
                          <a:spcPts val="0"/>
                        </a:spcBef>
                        <a:spcAft>
                          <a:spcPts val="1500"/>
                        </a:spcAft>
                        <a:buClrTx/>
                        <a:buSzTx/>
                        <a:buFontTx/>
                        <a:buNone/>
                        <a:tabLst/>
                        <a:defRPr/>
                      </a:pPr>
                      <a:r>
                        <a:rPr kumimoji="0" lang="en-US" sz="1350" b="0" i="0" u="none" strike="noStrike" kern="100" cap="none" spc="0" normalizeH="0" baseline="0" noProof="0" dirty="0">
                          <a:ln>
                            <a:noFill/>
                          </a:ln>
                          <a:solidFill>
                            <a:prstClr val="black"/>
                          </a:solidFill>
                          <a:effectLst/>
                          <a:uLnTx/>
                          <a:uFillTx/>
                          <a:latin typeface="Arial  "/>
                          <a:ea typeface="Aptos" panose="020B0004020202020204" pitchFamily="34" charset="0"/>
                          <a:cs typeface="Times New Roman" panose="02020603050405020304" pitchFamily="18" charset="0"/>
                        </a:rPr>
                        <a:t>Paul</a:t>
                      </a:r>
                    </a:p>
                  </a:txBody>
                  <a:tcPr marL="42367" marR="42367" marT="0" marB="0"/>
                </a:tc>
                <a:tc>
                  <a:txBody>
                    <a:bodyPr/>
                    <a:lstStyle/>
                    <a:p>
                      <a:pPr marL="0" marR="0">
                        <a:lnSpc>
                          <a:spcPct val="115000"/>
                        </a:lnSpc>
                        <a:spcAft>
                          <a:spcPts val="1500"/>
                        </a:spcAft>
                      </a:pPr>
                      <a:r>
                        <a:rPr lang="en-US" sz="1350" kern="100" dirty="0">
                          <a:effectLst/>
                          <a:latin typeface="Arial  "/>
                          <a:ea typeface="Aptos" panose="020B0004020202020204" pitchFamily="34" charset="0"/>
                          <a:cs typeface="Times New Roman" panose="02020603050405020304" pitchFamily="18" charset="0"/>
                        </a:rPr>
                        <a:t>AD 50-51, during 2</a:t>
                      </a:r>
                      <a:r>
                        <a:rPr lang="en-US" sz="1350" kern="100" baseline="30000" dirty="0">
                          <a:effectLst/>
                          <a:latin typeface="Arial  "/>
                          <a:ea typeface="Aptos" panose="020B0004020202020204" pitchFamily="34" charset="0"/>
                          <a:cs typeface="Times New Roman" panose="02020603050405020304" pitchFamily="18" charset="0"/>
                        </a:rPr>
                        <a:t>nd</a:t>
                      </a:r>
                      <a:r>
                        <a:rPr lang="en-US" sz="1350" kern="100" dirty="0">
                          <a:effectLst/>
                          <a:latin typeface="Arial  "/>
                          <a:ea typeface="Aptos" panose="020B0004020202020204" pitchFamily="34" charset="0"/>
                          <a:cs typeface="Times New Roman" panose="02020603050405020304" pitchFamily="18" charset="0"/>
                        </a:rPr>
                        <a:t> missionary journey</a:t>
                      </a:r>
                    </a:p>
                  </a:txBody>
                  <a:tcPr marL="42367" marR="42367" marT="0" marB="0"/>
                </a:tc>
                <a:tc>
                  <a:txBody>
                    <a:bodyPr/>
                    <a:lstStyle/>
                    <a:p>
                      <a:pPr marL="0" marR="0">
                        <a:lnSpc>
                          <a:spcPct val="115000"/>
                        </a:lnSpc>
                        <a:spcAft>
                          <a:spcPts val="1500"/>
                        </a:spcAft>
                      </a:pPr>
                      <a:r>
                        <a:rPr lang="en-US" sz="1350" kern="100" dirty="0">
                          <a:effectLst/>
                          <a:latin typeface="Arial  "/>
                          <a:ea typeface="Aptos" panose="020B0004020202020204" pitchFamily="34" charset="0"/>
                          <a:cs typeface="Times New Roman" panose="02020603050405020304" pitchFamily="18" charset="0"/>
                        </a:rPr>
                        <a:t>Corinth</a:t>
                      </a:r>
                    </a:p>
                  </a:txBody>
                  <a:tcPr marL="42367" marR="42367" marT="0" marB="0"/>
                </a:tc>
                <a:tc>
                  <a:txBody>
                    <a:bodyPr/>
                    <a:lstStyle/>
                    <a:p>
                      <a:pPr marL="0" marR="0">
                        <a:lnSpc>
                          <a:spcPct val="115000"/>
                        </a:lnSpc>
                        <a:spcAft>
                          <a:spcPts val="1500"/>
                        </a:spcAft>
                      </a:pPr>
                      <a:r>
                        <a:rPr lang="en-US" sz="1350" kern="100" dirty="0">
                          <a:effectLst/>
                          <a:latin typeface="Arial  "/>
                          <a:ea typeface="Aptos" panose="020B0004020202020204" pitchFamily="34" charset="0"/>
                          <a:cs typeface="Times New Roman" panose="02020603050405020304" pitchFamily="18" charset="0"/>
                        </a:rPr>
                        <a:t>Christians in Thessalonica</a:t>
                      </a:r>
                    </a:p>
                  </a:txBody>
                  <a:tcPr marL="42367" marR="42367" marT="0" marB="0"/>
                </a:tc>
                <a:extLst>
                  <a:ext uri="{0D108BD9-81ED-4DB2-BD59-A6C34878D82A}">
                    <a16:rowId xmlns:a16="http://schemas.microsoft.com/office/drawing/2014/main" val="920999427"/>
                  </a:ext>
                </a:extLst>
              </a:tr>
              <a:tr h="565133">
                <a:tc>
                  <a:txBody>
                    <a:bodyPr/>
                    <a:lstStyle/>
                    <a:p>
                      <a:pPr marL="0" marR="0">
                        <a:lnSpc>
                          <a:spcPct val="115000"/>
                        </a:lnSpc>
                        <a:spcAft>
                          <a:spcPts val="1500"/>
                        </a:spcAft>
                      </a:pPr>
                      <a:r>
                        <a:rPr lang="en-US" sz="1350" kern="100" dirty="0">
                          <a:effectLst/>
                          <a:latin typeface="Arial  "/>
                          <a:ea typeface="Aptos" panose="020B0004020202020204" pitchFamily="34" charset="0"/>
                          <a:cs typeface="Times New Roman" panose="02020603050405020304" pitchFamily="18" charset="0"/>
                        </a:rPr>
                        <a:t> 2</a:t>
                      </a:r>
                      <a:r>
                        <a:rPr lang="en-US" sz="1350" kern="100" baseline="30000" dirty="0">
                          <a:effectLst/>
                          <a:latin typeface="Arial  "/>
                          <a:ea typeface="Aptos" panose="020B0004020202020204" pitchFamily="34" charset="0"/>
                          <a:cs typeface="Times New Roman" panose="02020603050405020304" pitchFamily="18" charset="0"/>
                        </a:rPr>
                        <a:t>nd</a:t>
                      </a:r>
                      <a:r>
                        <a:rPr lang="en-US" sz="1350" kern="100" dirty="0">
                          <a:effectLst/>
                          <a:latin typeface="Arial  "/>
                          <a:ea typeface="Aptos" panose="020B0004020202020204" pitchFamily="34" charset="0"/>
                          <a:cs typeface="Times New Roman" panose="02020603050405020304" pitchFamily="18" charset="0"/>
                        </a:rPr>
                        <a:t> THESSALONIANS</a:t>
                      </a:r>
                    </a:p>
                  </a:txBody>
                  <a:tcPr marL="42367" marR="42367" marT="0" marB="0"/>
                </a:tc>
                <a:tc>
                  <a:txBody>
                    <a:bodyPr/>
                    <a:lstStyle/>
                    <a:p>
                      <a:pPr marL="0" marR="0" lvl="0" indent="0" algn="l" defTabSz="914400" rtl="0" eaLnBrk="1" fontAlgn="auto" latinLnBrk="0" hangingPunct="1">
                        <a:lnSpc>
                          <a:spcPct val="115000"/>
                        </a:lnSpc>
                        <a:spcBef>
                          <a:spcPts val="0"/>
                        </a:spcBef>
                        <a:spcAft>
                          <a:spcPts val="1500"/>
                        </a:spcAft>
                        <a:buClrTx/>
                        <a:buSzTx/>
                        <a:buFontTx/>
                        <a:buNone/>
                        <a:tabLst/>
                        <a:defRPr/>
                      </a:pPr>
                      <a:r>
                        <a:rPr kumimoji="0" lang="en-US" sz="1350" b="0" i="0" u="none" strike="noStrike" kern="100" cap="none" spc="0" normalizeH="0" baseline="0" noProof="0" dirty="0">
                          <a:ln>
                            <a:noFill/>
                          </a:ln>
                          <a:solidFill>
                            <a:prstClr val="black"/>
                          </a:solidFill>
                          <a:effectLst/>
                          <a:uLnTx/>
                          <a:uFillTx/>
                          <a:latin typeface="Arial  "/>
                          <a:ea typeface="Aptos" panose="020B0004020202020204" pitchFamily="34" charset="0"/>
                          <a:cs typeface="Times New Roman" panose="02020603050405020304" pitchFamily="18" charset="0"/>
                        </a:rPr>
                        <a:t>Paul</a:t>
                      </a:r>
                    </a:p>
                  </a:txBody>
                  <a:tcPr marL="42367" marR="42367" marT="0" marB="0"/>
                </a:tc>
                <a:tc>
                  <a:txBody>
                    <a:bodyPr/>
                    <a:lstStyle/>
                    <a:p>
                      <a:pPr marL="0" marR="0">
                        <a:lnSpc>
                          <a:spcPct val="115000"/>
                        </a:lnSpc>
                        <a:spcAft>
                          <a:spcPts val="1500"/>
                        </a:spcAft>
                      </a:pPr>
                      <a:r>
                        <a:rPr lang="en-US" sz="1350" kern="100" dirty="0">
                          <a:effectLst/>
                          <a:latin typeface="Arial  "/>
                          <a:ea typeface="Aptos" panose="020B0004020202020204" pitchFamily="34" charset="0"/>
                          <a:cs typeface="Times New Roman" panose="02020603050405020304" pitchFamily="18" charset="0"/>
                        </a:rPr>
                        <a:t>AD 50-51, during 2</a:t>
                      </a:r>
                      <a:r>
                        <a:rPr lang="en-US" sz="1350" kern="100" baseline="30000" dirty="0">
                          <a:effectLst/>
                          <a:latin typeface="Arial  "/>
                          <a:ea typeface="Aptos" panose="020B0004020202020204" pitchFamily="34" charset="0"/>
                          <a:cs typeface="Times New Roman" panose="02020603050405020304" pitchFamily="18" charset="0"/>
                        </a:rPr>
                        <a:t>nd</a:t>
                      </a:r>
                      <a:r>
                        <a:rPr lang="en-US" sz="1350" kern="100" dirty="0">
                          <a:effectLst/>
                          <a:latin typeface="Arial  "/>
                          <a:ea typeface="Aptos" panose="020B0004020202020204" pitchFamily="34" charset="0"/>
                          <a:cs typeface="Times New Roman" panose="02020603050405020304" pitchFamily="18" charset="0"/>
                        </a:rPr>
                        <a:t> missionary journey</a:t>
                      </a:r>
                    </a:p>
                  </a:txBody>
                  <a:tcPr marL="42367" marR="42367" marT="0" marB="0"/>
                </a:tc>
                <a:tc>
                  <a:txBody>
                    <a:bodyPr/>
                    <a:lstStyle/>
                    <a:p>
                      <a:pPr marL="0" marR="0">
                        <a:lnSpc>
                          <a:spcPct val="115000"/>
                        </a:lnSpc>
                        <a:spcAft>
                          <a:spcPts val="1500"/>
                        </a:spcAft>
                      </a:pPr>
                      <a:r>
                        <a:rPr lang="en-US" sz="1350" kern="100" dirty="0">
                          <a:effectLst/>
                          <a:latin typeface="Arial  "/>
                          <a:ea typeface="Aptos" panose="020B0004020202020204" pitchFamily="34" charset="0"/>
                          <a:cs typeface="Times New Roman" panose="02020603050405020304" pitchFamily="18" charset="0"/>
                        </a:rPr>
                        <a:t>Corinth</a:t>
                      </a:r>
                    </a:p>
                  </a:txBody>
                  <a:tcPr marL="42367" marR="42367" marT="0" marB="0"/>
                </a:tc>
                <a:tc>
                  <a:txBody>
                    <a:bodyPr/>
                    <a:lstStyle/>
                    <a:p>
                      <a:pPr marL="0" marR="0">
                        <a:lnSpc>
                          <a:spcPct val="115000"/>
                        </a:lnSpc>
                        <a:spcAft>
                          <a:spcPts val="1500"/>
                        </a:spcAft>
                      </a:pPr>
                      <a:r>
                        <a:rPr lang="en-US" sz="1350" kern="100" dirty="0">
                          <a:effectLst/>
                          <a:latin typeface="Arial  "/>
                          <a:ea typeface="Aptos" panose="020B0004020202020204" pitchFamily="34" charset="0"/>
                          <a:cs typeface="Times New Roman" panose="02020603050405020304" pitchFamily="18" charset="0"/>
                        </a:rPr>
                        <a:t>Christians in Thessalonica</a:t>
                      </a:r>
                    </a:p>
                  </a:txBody>
                  <a:tcPr marL="42367" marR="42367" marT="0" marB="0"/>
                </a:tc>
                <a:extLst>
                  <a:ext uri="{0D108BD9-81ED-4DB2-BD59-A6C34878D82A}">
                    <a16:rowId xmlns:a16="http://schemas.microsoft.com/office/drawing/2014/main" val="1491886061"/>
                  </a:ext>
                </a:extLst>
              </a:tr>
              <a:tr h="511818">
                <a:tc>
                  <a:txBody>
                    <a:bodyPr/>
                    <a:lstStyle/>
                    <a:p>
                      <a:pPr marL="0" marR="0">
                        <a:lnSpc>
                          <a:spcPct val="115000"/>
                        </a:lnSpc>
                        <a:spcAft>
                          <a:spcPts val="1500"/>
                        </a:spcAft>
                      </a:pPr>
                      <a:r>
                        <a:rPr lang="en-US" sz="1350" kern="100" dirty="0">
                          <a:effectLst/>
                          <a:latin typeface="Arial  "/>
                          <a:ea typeface="Aptos" panose="020B0004020202020204" pitchFamily="34" charset="0"/>
                          <a:cs typeface="Times New Roman" panose="02020603050405020304" pitchFamily="18" charset="0"/>
                        </a:rPr>
                        <a:t>1st CORTINTHIANS</a:t>
                      </a:r>
                    </a:p>
                  </a:txBody>
                  <a:tcPr marL="42367" marR="42367" marT="0" marB="0"/>
                </a:tc>
                <a:tc>
                  <a:txBody>
                    <a:bodyPr/>
                    <a:lstStyle/>
                    <a:p>
                      <a:pPr marL="0" marR="0" lvl="0" indent="0" algn="l" defTabSz="914400" rtl="0" eaLnBrk="1" fontAlgn="auto" latinLnBrk="0" hangingPunct="1">
                        <a:lnSpc>
                          <a:spcPct val="115000"/>
                        </a:lnSpc>
                        <a:spcBef>
                          <a:spcPts val="0"/>
                        </a:spcBef>
                        <a:spcAft>
                          <a:spcPts val="1500"/>
                        </a:spcAft>
                        <a:buClrTx/>
                        <a:buSzTx/>
                        <a:buFontTx/>
                        <a:buNone/>
                        <a:tabLst/>
                        <a:defRPr/>
                      </a:pPr>
                      <a:r>
                        <a:rPr kumimoji="0" lang="en-US" sz="1350" b="0" i="0" u="none" strike="noStrike" kern="100" cap="none" spc="0" normalizeH="0" baseline="0" noProof="0" dirty="0">
                          <a:ln>
                            <a:noFill/>
                          </a:ln>
                          <a:solidFill>
                            <a:prstClr val="black"/>
                          </a:solidFill>
                          <a:effectLst/>
                          <a:uLnTx/>
                          <a:uFillTx/>
                          <a:latin typeface="Arial  "/>
                          <a:ea typeface="Aptos" panose="020B0004020202020204" pitchFamily="34" charset="0"/>
                          <a:cs typeface="Times New Roman" panose="02020603050405020304" pitchFamily="18" charset="0"/>
                        </a:rPr>
                        <a:t>Paul</a:t>
                      </a:r>
                    </a:p>
                  </a:txBody>
                  <a:tcPr marL="42367" marR="42367" marT="0" marB="0"/>
                </a:tc>
                <a:tc>
                  <a:txBody>
                    <a:bodyPr/>
                    <a:lstStyle/>
                    <a:p>
                      <a:pPr marL="0" marR="0" lvl="0" indent="0" algn="l" defTabSz="914400" rtl="0" eaLnBrk="1" fontAlgn="auto" latinLnBrk="0" hangingPunct="1">
                        <a:lnSpc>
                          <a:spcPct val="115000"/>
                        </a:lnSpc>
                        <a:spcBef>
                          <a:spcPts val="0"/>
                        </a:spcBef>
                        <a:spcAft>
                          <a:spcPts val="1500"/>
                        </a:spcAft>
                        <a:buClrTx/>
                        <a:buSzTx/>
                        <a:buFontTx/>
                        <a:buNone/>
                        <a:tabLst/>
                        <a:defRPr/>
                      </a:pPr>
                      <a:r>
                        <a:rPr lang="en-US" sz="1350" kern="100" dirty="0">
                          <a:effectLst/>
                          <a:latin typeface="Arial  "/>
                          <a:ea typeface="Aptos" panose="020B0004020202020204" pitchFamily="34" charset="0"/>
                          <a:cs typeface="Times New Roman" panose="02020603050405020304" pitchFamily="18" charset="0"/>
                        </a:rPr>
                        <a:t>AD 54, during 3rd missionary journey</a:t>
                      </a:r>
                    </a:p>
                  </a:txBody>
                  <a:tcPr marL="42367" marR="42367" marT="0" marB="0"/>
                </a:tc>
                <a:tc>
                  <a:txBody>
                    <a:bodyPr/>
                    <a:lstStyle/>
                    <a:p>
                      <a:pPr marL="0" marR="0">
                        <a:lnSpc>
                          <a:spcPct val="115000"/>
                        </a:lnSpc>
                        <a:spcAft>
                          <a:spcPts val="1500"/>
                        </a:spcAft>
                      </a:pPr>
                      <a:r>
                        <a:rPr lang="en-US" sz="1350" kern="100" dirty="0">
                          <a:effectLst/>
                          <a:latin typeface="Arial  "/>
                          <a:ea typeface="Aptos" panose="020B0004020202020204" pitchFamily="34" charset="0"/>
                          <a:cs typeface="Times New Roman" panose="02020603050405020304" pitchFamily="18" charset="0"/>
                        </a:rPr>
                        <a:t>Ephesus</a:t>
                      </a:r>
                    </a:p>
                  </a:txBody>
                  <a:tcPr marL="42367" marR="42367" marT="0" marB="0"/>
                </a:tc>
                <a:tc>
                  <a:txBody>
                    <a:bodyPr/>
                    <a:lstStyle/>
                    <a:p>
                      <a:pPr marL="0" marR="0">
                        <a:lnSpc>
                          <a:spcPct val="115000"/>
                        </a:lnSpc>
                        <a:spcAft>
                          <a:spcPts val="1500"/>
                        </a:spcAft>
                      </a:pPr>
                      <a:r>
                        <a:rPr lang="en-US" sz="1350" kern="100" dirty="0">
                          <a:effectLst/>
                          <a:latin typeface="Arial  "/>
                          <a:ea typeface="Aptos" panose="020B0004020202020204" pitchFamily="34" charset="0"/>
                          <a:cs typeface="Times New Roman" panose="02020603050405020304" pitchFamily="18" charset="0"/>
                        </a:rPr>
                        <a:t>Christians in Corinth</a:t>
                      </a:r>
                    </a:p>
                  </a:txBody>
                  <a:tcPr marL="42367" marR="42367" marT="0" marB="0"/>
                </a:tc>
                <a:extLst>
                  <a:ext uri="{0D108BD9-81ED-4DB2-BD59-A6C34878D82A}">
                    <a16:rowId xmlns:a16="http://schemas.microsoft.com/office/drawing/2014/main" val="895714249"/>
                  </a:ext>
                </a:extLst>
              </a:tr>
              <a:tr h="543806">
                <a:tc>
                  <a:txBody>
                    <a:bodyPr/>
                    <a:lstStyle/>
                    <a:p>
                      <a:pPr marL="0" marR="0">
                        <a:lnSpc>
                          <a:spcPct val="115000"/>
                        </a:lnSpc>
                        <a:spcAft>
                          <a:spcPts val="1500"/>
                        </a:spcAft>
                      </a:pPr>
                      <a:r>
                        <a:rPr lang="en-US" sz="1350" kern="100" dirty="0">
                          <a:effectLst/>
                          <a:latin typeface="Arial  "/>
                          <a:ea typeface="Aptos" panose="020B0004020202020204" pitchFamily="34" charset="0"/>
                          <a:cs typeface="Times New Roman" panose="02020603050405020304" pitchFamily="18" charset="0"/>
                        </a:rPr>
                        <a:t>2</a:t>
                      </a:r>
                      <a:r>
                        <a:rPr lang="en-US" sz="1350" kern="100" baseline="30000" dirty="0">
                          <a:effectLst/>
                          <a:latin typeface="Arial  "/>
                          <a:ea typeface="Aptos" panose="020B0004020202020204" pitchFamily="34" charset="0"/>
                          <a:cs typeface="Times New Roman" panose="02020603050405020304" pitchFamily="18" charset="0"/>
                        </a:rPr>
                        <a:t>ND</a:t>
                      </a:r>
                      <a:r>
                        <a:rPr lang="en-US" sz="1350" kern="100" dirty="0">
                          <a:effectLst/>
                          <a:latin typeface="Arial  "/>
                          <a:ea typeface="Aptos" panose="020B0004020202020204" pitchFamily="34" charset="0"/>
                          <a:cs typeface="Times New Roman" panose="02020603050405020304" pitchFamily="18" charset="0"/>
                        </a:rPr>
                        <a:t> CORINTHIANS</a:t>
                      </a:r>
                    </a:p>
                  </a:txBody>
                  <a:tcPr marL="42367" marR="42367" marT="0" marB="0"/>
                </a:tc>
                <a:tc>
                  <a:txBody>
                    <a:bodyPr/>
                    <a:lstStyle/>
                    <a:p>
                      <a:pPr marL="0" marR="0" lvl="0" indent="0" algn="l" defTabSz="914400" rtl="0" eaLnBrk="1" fontAlgn="auto" latinLnBrk="0" hangingPunct="1">
                        <a:lnSpc>
                          <a:spcPct val="115000"/>
                        </a:lnSpc>
                        <a:spcBef>
                          <a:spcPts val="0"/>
                        </a:spcBef>
                        <a:spcAft>
                          <a:spcPts val="1500"/>
                        </a:spcAft>
                        <a:buClrTx/>
                        <a:buSzTx/>
                        <a:buFontTx/>
                        <a:buNone/>
                        <a:tabLst/>
                        <a:defRPr/>
                      </a:pPr>
                      <a:r>
                        <a:rPr kumimoji="0" lang="en-US" sz="1350" b="0" i="0" u="none" strike="noStrike" kern="100" cap="none" spc="0" normalizeH="0" baseline="0" noProof="0">
                          <a:ln>
                            <a:noFill/>
                          </a:ln>
                          <a:solidFill>
                            <a:prstClr val="black"/>
                          </a:solidFill>
                          <a:effectLst/>
                          <a:uLnTx/>
                          <a:uFillTx/>
                          <a:latin typeface="Arial  "/>
                          <a:ea typeface="Aptos" panose="020B0004020202020204" pitchFamily="34" charset="0"/>
                          <a:cs typeface="Times New Roman" panose="02020603050405020304" pitchFamily="18" charset="0"/>
                        </a:rPr>
                        <a:t>Paul</a:t>
                      </a:r>
                      <a:endParaRPr kumimoji="0" lang="en-US" sz="1350" b="0" i="0" u="none" strike="noStrike" kern="100" cap="none" spc="0" normalizeH="0" baseline="0" noProof="0" dirty="0">
                        <a:ln>
                          <a:noFill/>
                        </a:ln>
                        <a:solidFill>
                          <a:prstClr val="black"/>
                        </a:solidFill>
                        <a:effectLst/>
                        <a:uLnTx/>
                        <a:uFillTx/>
                        <a:latin typeface="Arial  "/>
                        <a:ea typeface="Aptos" panose="020B0004020202020204" pitchFamily="34" charset="0"/>
                        <a:cs typeface="Times New Roman" panose="02020603050405020304" pitchFamily="18" charset="0"/>
                      </a:endParaRPr>
                    </a:p>
                  </a:txBody>
                  <a:tcPr marL="42367" marR="42367" marT="0" marB="0"/>
                </a:tc>
                <a:tc>
                  <a:txBody>
                    <a:bodyPr/>
                    <a:lstStyle/>
                    <a:p>
                      <a:pPr marL="0" marR="0" lvl="0" indent="0" algn="l" defTabSz="914400" rtl="0" eaLnBrk="1" fontAlgn="auto" latinLnBrk="0" hangingPunct="1">
                        <a:lnSpc>
                          <a:spcPct val="115000"/>
                        </a:lnSpc>
                        <a:spcBef>
                          <a:spcPts val="0"/>
                        </a:spcBef>
                        <a:spcAft>
                          <a:spcPts val="1500"/>
                        </a:spcAft>
                        <a:buClrTx/>
                        <a:buSzTx/>
                        <a:buFontTx/>
                        <a:buNone/>
                        <a:tabLst/>
                        <a:defRPr/>
                      </a:pPr>
                      <a:r>
                        <a:rPr lang="en-US" sz="1350" kern="100" dirty="0">
                          <a:effectLst/>
                          <a:latin typeface="Arial  "/>
                          <a:ea typeface="Aptos" panose="020B0004020202020204" pitchFamily="34" charset="0"/>
                          <a:cs typeface="Times New Roman" panose="02020603050405020304" pitchFamily="18" charset="0"/>
                        </a:rPr>
                        <a:t>AD 55, during 3rd missionary journey</a:t>
                      </a:r>
                    </a:p>
                  </a:txBody>
                  <a:tcPr marL="42367" marR="42367" marT="0" marB="0"/>
                </a:tc>
                <a:tc>
                  <a:txBody>
                    <a:bodyPr/>
                    <a:lstStyle/>
                    <a:p>
                      <a:pPr marL="0" marR="0">
                        <a:lnSpc>
                          <a:spcPct val="115000"/>
                        </a:lnSpc>
                        <a:spcAft>
                          <a:spcPts val="1500"/>
                        </a:spcAft>
                      </a:pPr>
                      <a:r>
                        <a:rPr lang="en-US" sz="1350" kern="100" dirty="0">
                          <a:effectLst/>
                          <a:latin typeface="Arial  "/>
                          <a:ea typeface="Aptos" panose="020B0004020202020204" pitchFamily="34" charset="0"/>
                          <a:cs typeface="Times New Roman" panose="02020603050405020304" pitchFamily="18" charset="0"/>
                        </a:rPr>
                        <a:t>Macedonia</a:t>
                      </a:r>
                    </a:p>
                  </a:txBody>
                  <a:tcPr marL="42367" marR="42367" marT="0" marB="0"/>
                </a:tc>
                <a:tc>
                  <a:txBody>
                    <a:bodyPr/>
                    <a:lstStyle/>
                    <a:p>
                      <a:pPr marL="0" marR="0">
                        <a:lnSpc>
                          <a:spcPct val="115000"/>
                        </a:lnSpc>
                        <a:spcAft>
                          <a:spcPts val="1500"/>
                        </a:spcAft>
                      </a:pPr>
                      <a:r>
                        <a:rPr lang="en-US" sz="1350" kern="100" dirty="0">
                          <a:effectLst/>
                          <a:latin typeface="Arial  "/>
                          <a:ea typeface="Aptos" panose="020B0004020202020204" pitchFamily="34" charset="0"/>
                          <a:cs typeface="Times New Roman" panose="02020603050405020304" pitchFamily="18" charset="0"/>
                        </a:rPr>
                        <a:t>Christians in Corinth</a:t>
                      </a:r>
                    </a:p>
                  </a:txBody>
                  <a:tcPr marL="42367" marR="42367" marT="0" marB="0"/>
                </a:tc>
                <a:extLst>
                  <a:ext uri="{0D108BD9-81ED-4DB2-BD59-A6C34878D82A}">
                    <a16:rowId xmlns:a16="http://schemas.microsoft.com/office/drawing/2014/main" val="925094966"/>
                  </a:ext>
                </a:extLst>
              </a:tr>
              <a:tr h="479828">
                <a:tc>
                  <a:txBody>
                    <a:bodyPr/>
                    <a:lstStyle/>
                    <a:p>
                      <a:pPr marL="0" marR="0">
                        <a:lnSpc>
                          <a:spcPct val="115000"/>
                        </a:lnSpc>
                        <a:spcAft>
                          <a:spcPts val="1500"/>
                        </a:spcAft>
                      </a:pPr>
                      <a:r>
                        <a:rPr lang="en-US" sz="1350" kern="100" dirty="0">
                          <a:effectLst/>
                          <a:latin typeface="Arial  "/>
                          <a:ea typeface="Aptos" panose="020B0004020202020204" pitchFamily="34" charset="0"/>
                          <a:cs typeface="Times New Roman" panose="02020603050405020304" pitchFamily="18" charset="0"/>
                        </a:rPr>
                        <a:t>ROMANS</a:t>
                      </a:r>
                    </a:p>
                  </a:txBody>
                  <a:tcPr marL="42367" marR="42367" marT="0" marB="0"/>
                </a:tc>
                <a:tc>
                  <a:txBody>
                    <a:bodyPr/>
                    <a:lstStyle/>
                    <a:p>
                      <a:pPr marL="0" marR="0" lvl="0" indent="0" algn="l" defTabSz="914400" rtl="0" eaLnBrk="1" fontAlgn="auto" latinLnBrk="0" hangingPunct="1">
                        <a:lnSpc>
                          <a:spcPct val="115000"/>
                        </a:lnSpc>
                        <a:spcBef>
                          <a:spcPts val="0"/>
                        </a:spcBef>
                        <a:spcAft>
                          <a:spcPts val="1500"/>
                        </a:spcAft>
                        <a:buClrTx/>
                        <a:buSzTx/>
                        <a:buFontTx/>
                        <a:buNone/>
                        <a:tabLst/>
                        <a:defRPr/>
                      </a:pPr>
                      <a:r>
                        <a:rPr kumimoji="0" lang="en-US" sz="1350" b="0" i="0" u="none" strike="noStrike" kern="100" cap="none" spc="0" normalizeH="0" baseline="0" noProof="0" dirty="0">
                          <a:ln>
                            <a:noFill/>
                          </a:ln>
                          <a:solidFill>
                            <a:prstClr val="black"/>
                          </a:solidFill>
                          <a:effectLst/>
                          <a:uLnTx/>
                          <a:uFillTx/>
                          <a:latin typeface="Arial  "/>
                          <a:ea typeface="Aptos" panose="020B0004020202020204" pitchFamily="34" charset="0"/>
                          <a:cs typeface="Times New Roman" panose="02020603050405020304" pitchFamily="18" charset="0"/>
                        </a:rPr>
                        <a:t>Paul</a:t>
                      </a:r>
                    </a:p>
                  </a:txBody>
                  <a:tcPr marL="42367" marR="42367" marT="0" marB="0"/>
                </a:tc>
                <a:tc>
                  <a:txBody>
                    <a:bodyPr/>
                    <a:lstStyle/>
                    <a:p>
                      <a:pPr marL="0" marR="0" lvl="0" indent="0" algn="l" defTabSz="914400" rtl="0" eaLnBrk="1" fontAlgn="auto" latinLnBrk="0" hangingPunct="1">
                        <a:lnSpc>
                          <a:spcPct val="115000"/>
                        </a:lnSpc>
                        <a:spcBef>
                          <a:spcPts val="0"/>
                        </a:spcBef>
                        <a:spcAft>
                          <a:spcPts val="1500"/>
                        </a:spcAft>
                        <a:buClrTx/>
                        <a:buSzTx/>
                        <a:buFontTx/>
                        <a:buNone/>
                        <a:tabLst/>
                        <a:defRPr/>
                      </a:pPr>
                      <a:r>
                        <a:rPr lang="en-US" sz="1350" kern="100" dirty="0">
                          <a:effectLst/>
                          <a:latin typeface="Arial  "/>
                          <a:ea typeface="Aptos" panose="020B0004020202020204" pitchFamily="34" charset="0"/>
                          <a:cs typeface="Times New Roman" panose="02020603050405020304" pitchFamily="18" charset="0"/>
                        </a:rPr>
                        <a:t> AD 55, during 3rd missionary journey</a:t>
                      </a:r>
                    </a:p>
                  </a:txBody>
                  <a:tcPr marL="42367" marR="42367" marT="0" marB="0"/>
                </a:tc>
                <a:tc>
                  <a:txBody>
                    <a:bodyPr/>
                    <a:lstStyle/>
                    <a:p>
                      <a:pPr marL="0" marR="0">
                        <a:lnSpc>
                          <a:spcPct val="115000"/>
                        </a:lnSpc>
                        <a:spcAft>
                          <a:spcPts val="1500"/>
                        </a:spcAft>
                      </a:pPr>
                      <a:r>
                        <a:rPr lang="en-US" sz="1350" kern="100" dirty="0">
                          <a:effectLst/>
                          <a:latin typeface="Arial  "/>
                          <a:ea typeface="Aptos" panose="020B0004020202020204" pitchFamily="34" charset="0"/>
                          <a:cs typeface="Times New Roman" panose="02020603050405020304" pitchFamily="18" charset="0"/>
                        </a:rPr>
                        <a:t>Corinth</a:t>
                      </a:r>
                    </a:p>
                  </a:txBody>
                  <a:tcPr marL="42367" marR="42367" marT="0" marB="0"/>
                </a:tc>
                <a:tc>
                  <a:txBody>
                    <a:bodyPr/>
                    <a:lstStyle/>
                    <a:p>
                      <a:pPr marL="0" marR="0">
                        <a:lnSpc>
                          <a:spcPct val="115000"/>
                        </a:lnSpc>
                        <a:spcAft>
                          <a:spcPts val="1500"/>
                        </a:spcAft>
                      </a:pPr>
                      <a:r>
                        <a:rPr lang="en-US" sz="1350" kern="100" dirty="0">
                          <a:effectLst/>
                          <a:latin typeface="Arial  "/>
                          <a:ea typeface="Aptos" panose="020B0004020202020204" pitchFamily="34" charset="0"/>
                          <a:cs typeface="Times New Roman" panose="02020603050405020304" pitchFamily="18" charset="0"/>
                        </a:rPr>
                        <a:t>Christians in Rome</a:t>
                      </a:r>
                    </a:p>
                  </a:txBody>
                  <a:tcPr marL="42367" marR="42367" marT="0" marB="0"/>
                </a:tc>
                <a:extLst>
                  <a:ext uri="{0D108BD9-81ED-4DB2-BD59-A6C34878D82A}">
                    <a16:rowId xmlns:a16="http://schemas.microsoft.com/office/drawing/2014/main" val="1902945175"/>
                  </a:ext>
                </a:extLst>
              </a:tr>
            </a:tbl>
          </a:graphicData>
        </a:graphic>
      </p:graphicFrame>
      <p:sp>
        <p:nvSpPr>
          <p:cNvPr id="2" name="TextBox 1">
            <a:extLst>
              <a:ext uri="{FF2B5EF4-FFF2-40B4-BE49-F238E27FC236}">
                <a16:creationId xmlns:a16="http://schemas.microsoft.com/office/drawing/2014/main" id="{464613CF-DC56-D7D0-6656-AED21E5E8299}"/>
              </a:ext>
            </a:extLst>
          </p:cNvPr>
          <p:cNvSpPr txBox="1"/>
          <p:nvPr/>
        </p:nvSpPr>
        <p:spPr>
          <a:xfrm>
            <a:off x="3952875" y="781050"/>
            <a:ext cx="2714625" cy="369332"/>
          </a:xfrm>
          <a:prstGeom prst="rect">
            <a:avLst/>
          </a:prstGeom>
          <a:noFill/>
        </p:spPr>
        <p:txBody>
          <a:bodyPr wrap="square" rtlCol="0">
            <a:spAutoFit/>
          </a:bodyPr>
          <a:lstStyle/>
          <a:p>
            <a:pPr algn="ctr"/>
            <a:r>
              <a:rPr lang="en-US" b="1" dirty="0">
                <a:highlight>
                  <a:srgbClr val="00FFFF"/>
                </a:highlight>
                <a:latin typeface="Times New Roman" panose="02020603050405020304" pitchFamily="18" charset="0"/>
                <a:cs typeface="Times New Roman" panose="02020603050405020304" pitchFamily="18" charset="0"/>
              </a:rPr>
              <a:t>Books of New Testament</a:t>
            </a:r>
          </a:p>
        </p:txBody>
      </p:sp>
    </p:spTree>
    <p:extLst>
      <p:ext uri="{BB962C8B-B14F-4D97-AF65-F5344CB8AC3E}">
        <p14:creationId xmlns:p14="http://schemas.microsoft.com/office/powerpoint/2010/main" val="24247643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flip="none" rotWithShape="1">
          <a:gsLst>
            <a:gs pos="7000">
              <a:schemeClr val="accent1">
                <a:lumMod val="5000"/>
                <a:lumOff val="95000"/>
              </a:schemeClr>
            </a:gs>
            <a:gs pos="0">
              <a:schemeClr val="accent1">
                <a:lumMod val="45000"/>
                <a:lumOff val="55000"/>
              </a:schemeClr>
            </a:gs>
            <a:gs pos="100000">
              <a:schemeClr val="accent1">
                <a:lumMod val="45000"/>
                <a:lumOff val="55000"/>
              </a:schemeClr>
            </a:gs>
            <a:gs pos="93000">
              <a:schemeClr val="accent1">
                <a:alpha val="50000"/>
                <a:lumMod val="50000"/>
                <a:lumOff val="50000"/>
              </a:schemeClr>
            </a:gs>
          </a:gsLst>
          <a:lin ang="5400000" scaled="0"/>
          <a:tileRect/>
        </a:gradFill>
        <a:effectLst/>
      </p:bgPr>
    </p:bg>
    <p:spTree>
      <p:nvGrpSpPr>
        <p:cNvPr id="1" name="">
          <a:extLst>
            <a:ext uri="{FF2B5EF4-FFF2-40B4-BE49-F238E27FC236}">
              <a16:creationId xmlns:a16="http://schemas.microsoft.com/office/drawing/2014/main" id="{272EF987-F57C-34E0-2E48-FE910A49C822}"/>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D038F7DE-6E3A-BD51-3238-330FF19C38A9}"/>
              </a:ext>
            </a:extLst>
          </p:cNvPr>
          <p:cNvSpPr>
            <a:spLocks noGrp="1"/>
          </p:cNvSpPr>
          <p:nvPr>
            <p:ph type="subTitle" idx="1"/>
          </p:nvPr>
        </p:nvSpPr>
        <p:spPr>
          <a:xfrm>
            <a:off x="9624289" y="6613236"/>
            <a:ext cx="2567711" cy="244764"/>
          </a:xfrm>
          <a:solidFill>
            <a:srgbClr val="002060"/>
          </a:solidFill>
          <a:ln>
            <a:noFill/>
          </a:ln>
        </p:spPr>
        <p:txBody>
          <a:bodyPr>
            <a:normAutofit/>
          </a:bodyPr>
          <a:lstStyle/>
          <a:p>
            <a:r>
              <a:rPr lang="en-US" sz="1000" b="1" dirty="0">
                <a:solidFill>
                  <a:srgbClr val="FFC000"/>
                </a:solidFill>
                <a:latin typeface="Aptos Display" panose="020B0004020202020204" pitchFamily="34" charset="0"/>
              </a:rPr>
              <a:t>GENESIS EVANGELICAL MISSION (GEM)</a:t>
            </a:r>
          </a:p>
        </p:txBody>
      </p:sp>
      <p:sp>
        <p:nvSpPr>
          <p:cNvPr id="5" name="Title 4">
            <a:extLst>
              <a:ext uri="{FF2B5EF4-FFF2-40B4-BE49-F238E27FC236}">
                <a16:creationId xmlns:a16="http://schemas.microsoft.com/office/drawing/2014/main" id="{92095004-CD55-19BA-97A8-9533C3012D16}"/>
              </a:ext>
            </a:extLst>
          </p:cNvPr>
          <p:cNvSpPr>
            <a:spLocks noGrp="1"/>
          </p:cNvSpPr>
          <p:nvPr>
            <p:ph type="ctrTitle"/>
          </p:nvPr>
        </p:nvSpPr>
        <p:spPr>
          <a:xfrm>
            <a:off x="2198254" y="110837"/>
            <a:ext cx="7795491" cy="387781"/>
          </a:xfrm>
          <a:solidFill>
            <a:srgbClr val="002060"/>
          </a:solidFill>
        </p:spPr>
        <p:txBody>
          <a:bodyPr>
            <a:normAutofit fontScale="90000"/>
          </a:bodyPr>
          <a:lstStyle/>
          <a:p>
            <a:r>
              <a:rPr lang="en-US" sz="2200" dirty="0">
                <a:solidFill>
                  <a:srgbClr val="FFC000"/>
                </a:solidFill>
              </a:rPr>
              <a:t>“</a:t>
            </a:r>
            <a:r>
              <a:rPr lang="en-US" sz="2200" b="1" dirty="0">
                <a:solidFill>
                  <a:srgbClr val="FFC000"/>
                </a:solidFill>
              </a:rPr>
              <a:t>BIBLE LIFE” Study </a:t>
            </a:r>
            <a:r>
              <a:rPr lang="en-US" sz="2200" b="1" dirty="0">
                <a:solidFill>
                  <a:schemeClr val="bg2"/>
                </a:solidFill>
              </a:rPr>
              <a:t> - </a:t>
            </a:r>
            <a:r>
              <a:rPr lang="en-US" sz="2200" dirty="0">
                <a:solidFill>
                  <a:schemeClr val="bg2"/>
                </a:solidFill>
              </a:rPr>
              <a:t>Exploring the message &amp; the ministry of Jesus Christ</a:t>
            </a:r>
          </a:p>
        </p:txBody>
      </p:sp>
      <p:graphicFrame>
        <p:nvGraphicFramePr>
          <p:cNvPr id="2" name="Table 1">
            <a:extLst>
              <a:ext uri="{FF2B5EF4-FFF2-40B4-BE49-F238E27FC236}">
                <a16:creationId xmlns:a16="http://schemas.microsoft.com/office/drawing/2014/main" id="{30B1BD12-7E01-E61D-B40B-9B32AD8CA27A}"/>
              </a:ext>
            </a:extLst>
          </p:cNvPr>
          <p:cNvGraphicFramePr>
            <a:graphicFrameLocks noGrp="1"/>
          </p:cNvGraphicFramePr>
          <p:nvPr>
            <p:extLst>
              <p:ext uri="{D42A27DB-BD31-4B8C-83A1-F6EECF244321}">
                <p14:modId xmlns:p14="http://schemas.microsoft.com/office/powerpoint/2010/main" val="7307357"/>
              </p:ext>
            </p:extLst>
          </p:nvPr>
        </p:nvGraphicFramePr>
        <p:xfrm>
          <a:off x="802610" y="1031541"/>
          <a:ext cx="10105534" cy="5327885"/>
        </p:xfrm>
        <a:graphic>
          <a:graphicData uri="http://schemas.openxmlformats.org/drawingml/2006/table">
            <a:tbl>
              <a:tblPr firstRow="1" firstCol="1" bandRow="1">
                <a:tableStyleId>{5C22544A-7EE6-4342-B048-85BDC9FD1C3A}</a:tableStyleId>
              </a:tblPr>
              <a:tblGrid>
                <a:gridCol w="1424856">
                  <a:extLst>
                    <a:ext uri="{9D8B030D-6E8A-4147-A177-3AD203B41FA5}">
                      <a16:colId xmlns:a16="http://schemas.microsoft.com/office/drawing/2014/main" val="3807334793"/>
                    </a:ext>
                  </a:extLst>
                </a:gridCol>
                <a:gridCol w="997831">
                  <a:extLst>
                    <a:ext uri="{9D8B030D-6E8A-4147-A177-3AD203B41FA5}">
                      <a16:colId xmlns:a16="http://schemas.microsoft.com/office/drawing/2014/main" val="679253005"/>
                    </a:ext>
                  </a:extLst>
                </a:gridCol>
                <a:gridCol w="1325786">
                  <a:extLst>
                    <a:ext uri="{9D8B030D-6E8A-4147-A177-3AD203B41FA5}">
                      <a16:colId xmlns:a16="http://schemas.microsoft.com/office/drawing/2014/main" val="1095273353"/>
                    </a:ext>
                  </a:extLst>
                </a:gridCol>
                <a:gridCol w="1650826">
                  <a:extLst>
                    <a:ext uri="{9D8B030D-6E8A-4147-A177-3AD203B41FA5}">
                      <a16:colId xmlns:a16="http://schemas.microsoft.com/office/drawing/2014/main" val="162323784"/>
                    </a:ext>
                  </a:extLst>
                </a:gridCol>
                <a:gridCol w="4706235">
                  <a:extLst>
                    <a:ext uri="{9D8B030D-6E8A-4147-A177-3AD203B41FA5}">
                      <a16:colId xmlns:a16="http://schemas.microsoft.com/office/drawing/2014/main" val="2068723721"/>
                    </a:ext>
                  </a:extLst>
                </a:gridCol>
              </a:tblGrid>
              <a:tr h="485686">
                <a:tc>
                  <a:txBody>
                    <a:bodyPr/>
                    <a:lstStyle/>
                    <a:p>
                      <a:pPr marL="0" marR="0">
                        <a:lnSpc>
                          <a:spcPct val="115000"/>
                        </a:lnSpc>
                        <a:spcAft>
                          <a:spcPts val="1500"/>
                        </a:spcAft>
                      </a:pPr>
                      <a:r>
                        <a:rPr lang="en-US" sz="1350" kern="0" dirty="0">
                          <a:effectLst/>
                          <a:latin typeface="Arial  "/>
                          <a:ea typeface="Aptos" panose="020B0004020202020204" pitchFamily="34" charset="0"/>
                          <a:cs typeface="Times New Roman" panose="02020603050405020304" pitchFamily="18" charset="0"/>
                        </a:rPr>
                        <a:t>BOOK</a:t>
                      </a:r>
                      <a:endParaRPr lang="en-US" sz="1350" kern="100" dirty="0">
                        <a:effectLst/>
                        <a:latin typeface="Arial  "/>
                        <a:ea typeface="Aptos" panose="020B0004020202020204" pitchFamily="34" charset="0"/>
                        <a:cs typeface="Times New Roman" panose="02020603050405020304" pitchFamily="18" charset="0"/>
                      </a:endParaRPr>
                    </a:p>
                  </a:txBody>
                  <a:tcPr marL="42367" marR="42367" marT="0" marB="0"/>
                </a:tc>
                <a:tc>
                  <a:txBody>
                    <a:bodyPr/>
                    <a:lstStyle/>
                    <a:p>
                      <a:pPr marL="0" marR="0">
                        <a:lnSpc>
                          <a:spcPct val="115000"/>
                        </a:lnSpc>
                        <a:spcAft>
                          <a:spcPts val="1500"/>
                        </a:spcAft>
                      </a:pPr>
                      <a:r>
                        <a:rPr lang="en-US" sz="1350" kern="0" dirty="0">
                          <a:effectLst/>
                          <a:latin typeface="Arial  "/>
                        </a:rPr>
                        <a:t>AUTHOR</a:t>
                      </a:r>
                      <a:endParaRPr lang="en-US" sz="1350" kern="100" dirty="0">
                        <a:effectLst/>
                        <a:latin typeface="Arial  "/>
                        <a:ea typeface="Aptos" panose="020B0004020202020204" pitchFamily="34" charset="0"/>
                        <a:cs typeface="Times New Roman" panose="02020603050405020304" pitchFamily="18" charset="0"/>
                      </a:endParaRPr>
                    </a:p>
                  </a:txBody>
                  <a:tcPr marL="42367" marR="42367" marT="0" marB="0"/>
                </a:tc>
                <a:tc>
                  <a:txBody>
                    <a:bodyPr/>
                    <a:lstStyle/>
                    <a:p>
                      <a:pPr marL="0" marR="0">
                        <a:lnSpc>
                          <a:spcPct val="115000"/>
                        </a:lnSpc>
                        <a:spcAft>
                          <a:spcPts val="1500"/>
                        </a:spcAft>
                      </a:pPr>
                      <a:r>
                        <a:rPr lang="en-US" sz="1350" kern="0" dirty="0">
                          <a:effectLst/>
                          <a:latin typeface="Arial  "/>
                        </a:rPr>
                        <a:t>TIME OF WRITING</a:t>
                      </a:r>
                      <a:endParaRPr lang="en-US" sz="1350" kern="100" dirty="0">
                        <a:effectLst/>
                        <a:latin typeface="Arial  "/>
                        <a:ea typeface="Aptos" panose="020B0004020202020204" pitchFamily="34" charset="0"/>
                        <a:cs typeface="Times New Roman" panose="02020603050405020304" pitchFamily="18" charset="0"/>
                      </a:endParaRPr>
                    </a:p>
                  </a:txBody>
                  <a:tcPr marL="42367" marR="42367" marT="0" marB="0"/>
                </a:tc>
                <a:tc>
                  <a:txBody>
                    <a:bodyPr/>
                    <a:lstStyle/>
                    <a:p>
                      <a:pPr marL="0" marR="0">
                        <a:lnSpc>
                          <a:spcPct val="115000"/>
                        </a:lnSpc>
                        <a:spcAft>
                          <a:spcPts val="1500"/>
                        </a:spcAft>
                      </a:pPr>
                      <a:r>
                        <a:rPr lang="en-US" sz="1350" kern="100" dirty="0">
                          <a:effectLst/>
                          <a:latin typeface="Arial  "/>
                          <a:ea typeface="Aptos" panose="020B0004020202020204" pitchFamily="34" charset="0"/>
                          <a:cs typeface="Times New Roman" panose="02020603050405020304" pitchFamily="18" charset="0"/>
                        </a:rPr>
                        <a:t>PLACE OF WRITING</a:t>
                      </a:r>
                    </a:p>
                  </a:txBody>
                  <a:tcPr marL="42367" marR="42367" marT="0" marB="0"/>
                </a:tc>
                <a:tc>
                  <a:txBody>
                    <a:bodyPr/>
                    <a:lstStyle/>
                    <a:p>
                      <a:pPr marL="0" marR="0">
                        <a:lnSpc>
                          <a:spcPct val="115000"/>
                        </a:lnSpc>
                        <a:spcAft>
                          <a:spcPts val="1500"/>
                        </a:spcAft>
                      </a:pPr>
                      <a:r>
                        <a:rPr lang="en-US" sz="1350" kern="100" dirty="0">
                          <a:effectLst/>
                          <a:latin typeface="Arial  "/>
                          <a:ea typeface="Aptos" panose="020B0004020202020204" pitchFamily="34" charset="0"/>
                          <a:cs typeface="Times New Roman" panose="02020603050405020304" pitchFamily="18" charset="0"/>
                        </a:rPr>
                        <a:t>AUDIENCE</a:t>
                      </a:r>
                    </a:p>
                  </a:txBody>
                  <a:tcPr marL="42367" marR="42367" marT="0" marB="0"/>
                </a:tc>
                <a:extLst>
                  <a:ext uri="{0D108BD9-81ED-4DB2-BD59-A6C34878D82A}">
                    <a16:rowId xmlns:a16="http://schemas.microsoft.com/office/drawing/2014/main" val="195071529"/>
                  </a:ext>
                </a:extLst>
              </a:tr>
              <a:tr h="430254">
                <a:tc>
                  <a:txBody>
                    <a:bodyPr/>
                    <a:lstStyle/>
                    <a:p>
                      <a:pPr marL="0" marR="0">
                        <a:lnSpc>
                          <a:spcPct val="115000"/>
                        </a:lnSpc>
                        <a:spcAft>
                          <a:spcPts val="1500"/>
                        </a:spcAft>
                      </a:pPr>
                      <a:r>
                        <a:rPr lang="en-US" sz="1300" kern="100" dirty="0">
                          <a:effectLst/>
                          <a:latin typeface="Arial  "/>
                          <a:ea typeface="Aptos" panose="020B0004020202020204" pitchFamily="34" charset="0"/>
                          <a:cs typeface="Times New Roman" panose="02020603050405020304" pitchFamily="18" charset="0"/>
                        </a:rPr>
                        <a:t>Mark</a:t>
                      </a:r>
                    </a:p>
                  </a:txBody>
                  <a:tcPr marL="42367" marR="42367" marT="0" marB="0"/>
                </a:tc>
                <a:tc>
                  <a:txBody>
                    <a:bodyPr/>
                    <a:lstStyle/>
                    <a:p>
                      <a:pPr marL="0" marR="0">
                        <a:lnSpc>
                          <a:spcPct val="115000"/>
                        </a:lnSpc>
                        <a:spcAft>
                          <a:spcPts val="1500"/>
                        </a:spcAft>
                      </a:pPr>
                      <a:r>
                        <a:rPr lang="en-US" sz="1300" kern="100" dirty="0">
                          <a:effectLst/>
                          <a:latin typeface="Arial  "/>
                          <a:ea typeface="Aptos" panose="020B0004020202020204" pitchFamily="34" charset="0"/>
                          <a:cs typeface="Times New Roman" panose="02020603050405020304" pitchFamily="18" charset="0"/>
                        </a:rPr>
                        <a:t>John Mark</a:t>
                      </a:r>
                    </a:p>
                  </a:txBody>
                  <a:tcPr marL="42367" marR="42367" marT="0" marB="0"/>
                </a:tc>
                <a:tc>
                  <a:txBody>
                    <a:bodyPr/>
                    <a:lstStyle/>
                    <a:p>
                      <a:pPr marL="0" marR="0">
                        <a:lnSpc>
                          <a:spcPct val="115000"/>
                        </a:lnSpc>
                        <a:spcAft>
                          <a:spcPts val="1500"/>
                        </a:spcAft>
                      </a:pPr>
                      <a:r>
                        <a:rPr lang="en-US" sz="1300" kern="100" dirty="0">
                          <a:effectLst/>
                          <a:latin typeface="Arial  "/>
                          <a:ea typeface="Aptos" panose="020B0004020202020204" pitchFamily="34" charset="0"/>
                          <a:cs typeface="Times New Roman" panose="02020603050405020304" pitchFamily="18" charset="0"/>
                        </a:rPr>
                        <a:t>Late 50’s or early 60’S</a:t>
                      </a:r>
                    </a:p>
                  </a:txBody>
                  <a:tcPr marL="42367" marR="42367" marT="0" marB="0"/>
                </a:tc>
                <a:tc>
                  <a:txBody>
                    <a:bodyPr/>
                    <a:lstStyle/>
                    <a:p>
                      <a:pPr marL="0" marR="0">
                        <a:lnSpc>
                          <a:spcPct val="115000"/>
                        </a:lnSpc>
                        <a:spcAft>
                          <a:spcPts val="1500"/>
                        </a:spcAft>
                      </a:pPr>
                      <a:r>
                        <a:rPr lang="en-US" sz="1300" kern="100" dirty="0">
                          <a:effectLst/>
                          <a:latin typeface="Arial  "/>
                          <a:ea typeface="Aptos" panose="020B0004020202020204" pitchFamily="34" charset="0"/>
                          <a:cs typeface="Times New Roman" panose="02020603050405020304" pitchFamily="18" charset="0"/>
                        </a:rPr>
                        <a:t>Rome</a:t>
                      </a:r>
                    </a:p>
                  </a:txBody>
                  <a:tcPr marL="42367" marR="42367" marT="0" marB="0"/>
                </a:tc>
                <a:tc>
                  <a:txBody>
                    <a:bodyPr/>
                    <a:lstStyle/>
                    <a:p>
                      <a:pPr marL="0" marR="0">
                        <a:lnSpc>
                          <a:spcPct val="115000"/>
                        </a:lnSpc>
                        <a:spcAft>
                          <a:spcPts val="1500"/>
                        </a:spcAft>
                      </a:pPr>
                      <a:r>
                        <a:rPr lang="en-US" sz="1300" kern="100" dirty="0">
                          <a:effectLst/>
                          <a:latin typeface="Arial  "/>
                          <a:ea typeface="Aptos" panose="020B0004020202020204" pitchFamily="34" charset="0"/>
                          <a:cs typeface="Times New Roman" panose="02020603050405020304" pitchFamily="18" charset="0"/>
                        </a:rPr>
                        <a:t>Non-Christian Romans; new converts</a:t>
                      </a:r>
                    </a:p>
                  </a:txBody>
                  <a:tcPr marL="42367" marR="42367" marT="0" marB="0"/>
                </a:tc>
                <a:extLst>
                  <a:ext uri="{0D108BD9-81ED-4DB2-BD59-A6C34878D82A}">
                    <a16:rowId xmlns:a16="http://schemas.microsoft.com/office/drawing/2014/main" val="3979864643"/>
                  </a:ext>
                </a:extLst>
              </a:tr>
              <a:tr h="430254">
                <a:tc>
                  <a:txBody>
                    <a:bodyPr/>
                    <a:lstStyle/>
                    <a:p>
                      <a:pPr marL="0" marR="0">
                        <a:lnSpc>
                          <a:spcPct val="115000"/>
                        </a:lnSpc>
                        <a:spcAft>
                          <a:spcPts val="1500"/>
                        </a:spcAft>
                      </a:pPr>
                      <a:r>
                        <a:rPr lang="en-US" sz="1300" kern="100" dirty="0">
                          <a:effectLst/>
                          <a:latin typeface="Arial  "/>
                          <a:ea typeface="Aptos" panose="020B0004020202020204" pitchFamily="34" charset="0"/>
                          <a:cs typeface="Times New Roman" panose="02020603050405020304" pitchFamily="18" charset="0"/>
                        </a:rPr>
                        <a:t>Philemon</a:t>
                      </a:r>
                    </a:p>
                  </a:txBody>
                  <a:tcPr marL="42367" marR="42367" marT="0" marB="0"/>
                </a:tc>
                <a:tc>
                  <a:txBody>
                    <a:bodyPr/>
                    <a:lstStyle/>
                    <a:p>
                      <a:pPr marL="0" marR="0" lvl="0" indent="0" algn="l" defTabSz="914400" rtl="0" eaLnBrk="1" fontAlgn="auto" latinLnBrk="0" hangingPunct="1">
                        <a:lnSpc>
                          <a:spcPct val="115000"/>
                        </a:lnSpc>
                        <a:spcBef>
                          <a:spcPts val="0"/>
                        </a:spcBef>
                        <a:spcAft>
                          <a:spcPts val="1500"/>
                        </a:spcAft>
                        <a:buClrTx/>
                        <a:buSzTx/>
                        <a:buFontTx/>
                        <a:buNone/>
                        <a:tabLst/>
                        <a:defRPr/>
                      </a:pPr>
                      <a:r>
                        <a:rPr kumimoji="0" lang="en-US" sz="1300" b="0" i="0" u="none" strike="noStrike" kern="100" cap="none" spc="0" normalizeH="0" baseline="0" noProof="0" dirty="0">
                          <a:ln>
                            <a:noFill/>
                          </a:ln>
                          <a:solidFill>
                            <a:prstClr val="black"/>
                          </a:solidFill>
                          <a:effectLst/>
                          <a:uLnTx/>
                          <a:uFillTx/>
                          <a:latin typeface="Arial  "/>
                          <a:ea typeface="Aptos" panose="020B0004020202020204" pitchFamily="34" charset="0"/>
                          <a:cs typeface="Times New Roman" panose="02020603050405020304" pitchFamily="18" charset="0"/>
                        </a:rPr>
                        <a:t>Paul</a:t>
                      </a:r>
                    </a:p>
                  </a:txBody>
                  <a:tcPr marL="42367" marR="42367" marT="0" marB="0"/>
                </a:tc>
                <a:tc>
                  <a:txBody>
                    <a:bodyPr/>
                    <a:lstStyle/>
                    <a:p>
                      <a:pPr marL="0" marR="0">
                        <a:lnSpc>
                          <a:spcPct val="115000"/>
                        </a:lnSpc>
                        <a:spcAft>
                          <a:spcPts val="1500"/>
                        </a:spcAft>
                      </a:pPr>
                      <a:r>
                        <a:rPr lang="en-US" sz="1300" kern="100" dirty="0">
                          <a:effectLst/>
                          <a:latin typeface="Arial  "/>
                          <a:ea typeface="Aptos" panose="020B0004020202020204" pitchFamily="34" charset="0"/>
                          <a:cs typeface="Times New Roman" panose="02020603050405020304" pitchFamily="18" charset="0"/>
                        </a:rPr>
                        <a:t>60</a:t>
                      </a:r>
                    </a:p>
                  </a:txBody>
                  <a:tcPr marL="42367" marR="42367" marT="0" marB="0"/>
                </a:tc>
                <a:tc>
                  <a:txBody>
                    <a:bodyPr/>
                    <a:lstStyle/>
                    <a:p>
                      <a:pPr marL="0" marR="0">
                        <a:lnSpc>
                          <a:spcPct val="115000"/>
                        </a:lnSpc>
                        <a:spcAft>
                          <a:spcPts val="1500"/>
                        </a:spcAft>
                      </a:pPr>
                      <a:r>
                        <a:rPr lang="en-US" sz="1300" kern="100" dirty="0">
                          <a:effectLst/>
                          <a:latin typeface="Arial  "/>
                          <a:ea typeface="Aptos" panose="020B0004020202020204" pitchFamily="34" charset="0"/>
                          <a:cs typeface="Times New Roman" panose="02020603050405020304" pitchFamily="18" charset="0"/>
                        </a:rPr>
                        <a:t>Rome</a:t>
                      </a:r>
                    </a:p>
                  </a:txBody>
                  <a:tcPr marL="42367" marR="42367" marT="0" marB="0"/>
                </a:tc>
                <a:tc>
                  <a:txBody>
                    <a:bodyPr/>
                    <a:lstStyle/>
                    <a:p>
                      <a:pPr marL="0" marR="0">
                        <a:lnSpc>
                          <a:spcPct val="115000"/>
                        </a:lnSpc>
                        <a:spcAft>
                          <a:spcPts val="1500"/>
                        </a:spcAft>
                      </a:pPr>
                      <a:r>
                        <a:rPr lang="en-US" sz="1300" kern="100" dirty="0">
                          <a:effectLst/>
                          <a:latin typeface="Arial  "/>
                          <a:ea typeface="Aptos" panose="020B0004020202020204" pitchFamily="34" charset="0"/>
                          <a:cs typeface="Times New Roman" panose="02020603050405020304" pitchFamily="18" charset="0"/>
                        </a:rPr>
                        <a:t>Philemon, his family and the church at his house at </a:t>
                      </a:r>
                      <a:r>
                        <a:rPr lang="en-US" sz="1300" kern="100" dirty="0" err="1">
                          <a:effectLst/>
                          <a:latin typeface="Arial  "/>
                          <a:ea typeface="Aptos" panose="020B0004020202020204" pitchFamily="34" charset="0"/>
                          <a:cs typeface="Times New Roman" panose="02020603050405020304" pitchFamily="18" charset="0"/>
                        </a:rPr>
                        <a:t>Colosse</a:t>
                      </a:r>
                      <a:endParaRPr lang="en-US" sz="1300" kern="100" dirty="0">
                        <a:effectLst/>
                        <a:latin typeface="Arial  "/>
                        <a:ea typeface="Aptos" panose="020B0004020202020204" pitchFamily="34" charset="0"/>
                        <a:cs typeface="Times New Roman" panose="02020603050405020304" pitchFamily="18" charset="0"/>
                      </a:endParaRPr>
                    </a:p>
                  </a:txBody>
                  <a:tcPr marL="42367" marR="42367" marT="0" marB="0"/>
                </a:tc>
                <a:extLst>
                  <a:ext uri="{0D108BD9-81ED-4DB2-BD59-A6C34878D82A}">
                    <a16:rowId xmlns:a16="http://schemas.microsoft.com/office/drawing/2014/main" val="920999427"/>
                  </a:ext>
                </a:extLst>
              </a:tr>
              <a:tr h="384160">
                <a:tc>
                  <a:txBody>
                    <a:bodyPr/>
                    <a:lstStyle/>
                    <a:p>
                      <a:pPr marL="0" marR="0">
                        <a:lnSpc>
                          <a:spcPct val="115000"/>
                        </a:lnSpc>
                        <a:spcAft>
                          <a:spcPts val="1500"/>
                        </a:spcAft>
                      </a:pPr>
                      <a:r>
                        <a:rPr lang="en-US" sz="1300" kern="100" dirty="0">
                          <a:effectLst/>
                          <a:latin typeface="Arial  "/>
                          <a:ea typeface="Aptos" panose="020B0004020202020204" pitchFamily="34" charset="0"/>
                          <a:cs typeface="Times New Roman" panose="02020603050405020304" pitchFamily="18" charset="0"/>
                        </a:rPr>
                        <a:t>Colossians</a:t>
                      </a:r>
                    </a:p>
                  </a:txBody>
                  <a:tcPr marL="42367" marR="42367" marT="0" marB="0"/>
                </a:tc>
                <a:tc>
                  <a:txBody>
                    <a:bodyPr/>
                    <a:lstStyle/>
                    <a:p>
                      <a:pPr marL="0" marR="0" lvl="0" indent="0" algn="l" defTabSz="914400" rtl="0" eaLnBrk="1" fontAlgn="auto" latinLnBrk="0" hangingPunct="1">
                        <a:lnSpc>
                          <a:spcPct val="115000"/>
                        </a:lnSpc>
                        <a:spcBef>
                          <a:spcPts val="0"/>
                        </a:spcBef>
                        <a:spcAft>
                          <a:spcPts val="1500"/>
                        </a:spcAft>
                        <a:buClrTx/>
                        <a:buSzTx/>
                        <a:buFontTx/>
                        <a:buNone/>
                        <a:tabLst/>
                        <a:defRPr/>
                      </a:pPr>
                      <a:r>
                        <a:rPr kumimoji="0" lang="en-US" sz="1300" b="0" i="0" u="none" strike="noStrike" kern="100" cap="none" spc="0" normalizeH="0" baseline="0" noProof="0" dirty="0">
                          <a:ln>
                            <a:noFill/>
                          </a:ln>
                          <a:solidFill>
                            <a:prstClr val="black"/>
                          </a:solidFill>
                          <a:effectLst/>
                          <a:uLnTx/>
                          <a:uFillTx/>
                          <a:latin typeface="Arial  "/>
                          <a:ea typeface="Aptos" panose="020B0004020202020204" pitchFamily="34" charset="0"/>
                          <a:cs typeface="Times New Roman" panose="02020603050405020304" pitchFamily="18" charset="0"/>
                        </a:rPr>
                        <a:t>Pal</a:t>
                      </a:r>
                    </a:p>
                  </a:txBody>
                  <a:tcPr marL="42367" marR="42367" marT="0" marB="0"/>
                </a:tc>
                <a:tc>
                  <a:txBody>
                    <a:bodyPr/>
                    <a:lstStyle/>
                    <a:p>
                      <a:pPr marL="0" marR="0">
                        <a:lnSpc>
                          <a:spcPct val="115000"/>
                        </a:lnSpc>
                        <a:spcAft>
                          <a:spcPts val="1500"/>
                        </a:spcAft>
                      </a:pPr>
                      <a:r>
                        <a:rPr lang="en-US" sz="1300" kern="100" dirty="0">
                          <a:effectLst/>
                          <a:latin typeface="Arial  "/>
                          <a:ea typeface="Aptos" panose="020B0004020202020204" pitchFamily="34" charset="0"/>
                          <a:cs typeface="Times New Roman" panose="02020603050405020304" pitchFamily="18" charset="0"/>
                        </a:rPr>
                        <a:t>60</a:t>
                      </a:r>
                    </a:p>
                  </a:txBody>
                  <a:tcPr marL="42367" marR="42367" marT="0" marB="0"/>
                </a:tc>
                <a:tc>
                  <a:txBody>
                    <a:bodyPr/>
                    <a:lstStyle/>
                    <a:p>
                      <a:pPr marL="0" marR="0">
                        <a:lnSpc>
                          <a:spcPct val="115000"/>
                        </a:lnSpc>
                        <a:spcAft>
                          <a:spcPts val="1500"/>
                        </a:spcAft>
                      </a:pPr>
                      <a:r>
                        <a:rPr lang="en-US" sz="1300" kern="100" dirty="0">
                          <a:effectLst/>
                          <a:latin typeface="Arial  "/>
                          <a:ea typeface="Aptos" panose="020B0004020202020204" pitchFamily="34" charset="0"/>
                          <a:cs typeface="Times New Roman" panose="02020603050405020304" pitchFamily="18" charset="0"/>
                        </a:rPr>
                        <a:t>Rome</a:t>
                      </a:r>
                    </a:p>
                  </a:txBody>
                  <a:tcPr marL="42367" marR="42367" marT="0" marB="0"/>
                </a:tc>
                <a:tc>
                  <a:txBody>
                    <a:bodyPr/>
                    <a:lstStyle/>
                    <a:p>
                      <a:pPr marL="0" marR="0">
                        <a:lnSpc>
                          <a:spcPct val="115000"/>
                        </a:lnSpc>
                        <a:spcAft>
                          <a:spcPts val="1500"/>
                        </a:spcAft>
                      </a:pPr>
                      <a:r>
                        <a:rPr lang="en-US" sz="1300" kern="100" dirty="0">
                          <a:effectLst/>
                          <a:latin typeface="Arial  "/>
                          <a:ea typeface="Aptos" panose="020B0004020202020204" pitchFamily="34" charset="0"/>
                          <a:cs typeface="Times New Roman" panose="02020603050405020304" pitchFamily="18" charset="0"/>
                        </a:rPr>
                        <a:t>Christians in </a:t>
                      </a:r>
                      <a:r>
                        <a:rPr lang="en-US" sz="1300" kern="100" dirty="0" err="1">
                          <a:effectLst/>
                          <a:latin typeface="Arial  "/>
                          <a:ea typeface="Aptos" panose="020B0004020202020204" pitchFamily="34" charset="0"/>
                          <a:cs typeface="Times New Roman" panose="02020603050405020304" pitchFamily="18" charset="0"/>
                        </a:rPr>
                        <a:t>Colosse</a:t>
                      </a:r>
                      <a:endParaRPr lang="en-US" sz="1300" kern="100" dirty="0">
                        <a:effectLst/>
                        <a:latin typeface="Arial  "/>
                        <a:ea typeface="Aptos" panose="020B0004020202020204" pitchFamily="34" charset="0"/>
                        <a:cs typeface="Times New Roman" panose="02020603050405020304" pitchFamily="18" charset="0"/>
                      </a:endParaRPr>
                    </a:p>
                  </a:txBody>
                  <a:tcPr marL="42367" marR="42367" marT="0" marB="0"/>
                </a:tc>
                <a:extLst>
                  <a:ext uri="{0D108BD9-81ED-4DB2-BD59-A6C34878D82A}">
                    <a16:rowId xmlns:a16="http://schemas.microsoft.com/office/drawing/2014/main" val="1491886061"/>
                  </a:ext>
                </a:extLst>
              </a:tr>
              <a:tr h="357358">
                <a:tc>
                  <a:txBody>
                    <a:bodyPr/>
                    <a:lstStyle/>
                    <a:p>
                      <a:pPr marL="0" marR="0">
                        <a:lnSpc>
                          <a:spcPct val="115000"/>
                        </a:lnSpc>
                        <a:spcAft>
                          <a:spcPts val="1500"/>
                        </a:spcAft>
                      </a:pPr>
                      <a:r>
                        <a:rPr lang="en-US" sz="1300" kern="100" dirty="0">
                          <a:effectLst/>
                          <a:latin typeface="Arial  "/>
                          <a:ea typeface="Aptos" panose="020B0004020202020204" pitchFamily="34" charset="0"/>
                          <a:cs typeface="Times New Roman" panose="02020603050405020304" pitchFamily="18" charset="0"/>
                        </a:rPr>
                        <a:t>Ephesians</a:t>
                      </a:r>
                    </a:p>
                  </a:txBody>
                  <a:tcPr marL="42367" marR="42367" marT="0" marB="0"/>
                </a:tc>
                <a:tc>
                  <a:txBody>
                    <a:bodyPr/>
                    <a:lstStyle/>
                    <a:p>
                      <a:pPr marL="0" marR="0" lvl="0" indent="0" algn="l" defTabSz="914400" rtl="0" eaLnBrk="1" fontAlgn="auto" latinLnBrk="0" hangingPunct="1">
                        <a:lnSpc>
                          <a:spcPct val="115000"/>
                        </a:lnSpc>
                        <a:spcBef>
                          <a:spcPts val="0"/>
                        </a:spcBef>
                        <a:spcAft>
                          <a:spcPts val="1500"/>
                        </a:spcAft>
                        <a:buClrTx/>
                        <a:buSzTx/>
                        <a:buFontTx/>
                        <a:buNone/>
                        <a:tabLst/>
                        <a:defRPr/>
                      </a:pPr>
                      <a:r>
                        <a:rPr kumimoji="0" lang="en-US" sz="1300" b="0" i="0" u="none" strike="noStrike" kern="100" cap="none" spc="0" normalizeH="0" baseline="0" noProof="0" dirty="0">
                          <a:ln>
                            <a:noFill/>
                          </a:ln>
                          <a:solidFill>
                            <a:prstClr val="black"/>
                          </a:solidFill>
                          <a:effectLst/>
                          <a:uLnTx/>
                          <a:uFillTx/>
                          <a:latin typeface="Arial  "/>
                          <a:ea typeface="Aptos" panose="020B0004020202020204" pitchFamily="34" charset="0"/>
                          <a:cs typeface="Times New Roman" panose="02020603050405020304" pitchFamily="18" charset="0"/>
                        </a:rPr>
                        <a:t>Paul</a:t>
                      </a:r>
                    </a:p>
                  </a:txBody>
                  <a:tcPr marL="42367" marR="42367" marT="0" marB="0"/>
                </a:tc>
                <a:tc>
                  <a:txBody>
                    <a:bodyPr/>
                    <a:lstStyle/>
                    <a:p>
                      <a:pPr marL="0" marR="0" lvl="0" indent="0" algn="l" defTabSz="914400" rtl="0" eaLnBrk="1" fontAlgn="auto" latinLnBrk="0" hangingPunct="1">
                        <a:lnSpc>
                          <a:spcPct val="115000"/>
                        </a:lnSpc>
                        <a:spcBef>
                          <a:spcPts val="0"/>
                        </a:spcBef>
                        <a:spcAft>
                          <a:spcPts val="1500"/>
                        </a:spcAft>
                        <a:buClrTx/>
                        <a:buSzTx/>
                        <a:buFontTx/>
                        <a:buNone/>
                        <a:tabLst/>
                        <a:defRPr/>
                      </a:pPr>
                      <a:r>
                        <a:rPr lang="en-US" sz="1300" kern="100" dirty="0">
                          <a:effectLst/>
                          <a:latin typeface="Arial  "/>
                          <a:ea typeface="Aptos" panose="020B0004020202020204" pitchFamily="34" charset="0"/>
                          <a:cs typeface="Times New Roman" panose="02020603050405020304" pitchFamily="18" charset="0"/>
                        </a:rPr>
                        <a:t>60</a:t>
                      </a:r>
                    </a:p>
                  </a:txBody>
                  <a:tcPr marL="42367" marR="42367" marT="0" marB="0"/>
                </a:tc>
                <a:tc>
                  <a:txBody>
                    <a:bodyPr/>
                    <a:lstStyle/>
                    <a:p>
                      <a:pPr marL="0" marR="0">
                        <a:lnSpc>
                          <a:spcPct val="115000"/>
                        </a:lnSpc>
                        <a:spcAft>
                          <a:spcPts val="1500"/>
                        </a:spcAft>
                      </a:pPr>
                      <a:r>
                        <a:rPr lang="en-US" sz="1300" kern="100" dirty="0">
                          <a:effectLst/>
                          <a:latin typeface="Arial  "/>
                          <a:ea typeface="Aptos" panose="020B0004020202020204" pitchFamily="34" charset="0"/>
                          <a:cs typeface="Times New Roman" panose="02020603050405020304" pitchFamily="18" charset="0"/>
                        </a:rPr>
                        <a:t>Rome</a:t>
                      </a:r>
                    </a:p>
                  </a:txBody>
                  <a:tcPr marL="42367" marR="42367" marT="0" marB="0"/>
                </a:tc>
                <a:tc>
                  <a:txBody>
                    <a:bodyPr/>
                    <a:lstStyle/>
                    <a:p>
                      <a:pPr marL="0" marR="0">
                        <a:lnSpc>
                          <a:spcPct val="115000"/>
                        </a:lnSpc>
                        <a:spcAft>
                          <a:spcPts val="1500"/>
                        </a:spcAft>
                      </a:pPr>
                      <a:r>
                        <a:rPr lang="en-US" sz="1300" kern="100" dirty="0">
                          <a:effectLst/>
                          <a:latin typeface="Arial  "/>
                          <a:ea typeface="Aptos" panose="020B0004020202020204" pitchFamily="34" charset="0"/>
                          <a:cs typeface="Times New Roman" panose="02020603050405020304" pitchFamily="18" charset="0"/>
                        </a:rPr>
                        <a:t>Christians in the region of Ephesus</a:t>
                      </a:r>
                    </a:p>
                  </a:txBody>
                  <a:tcPr marL="42367" marR="42367" marT="0" marB="0"/>
                </a:tc>
                <a:extLst>
                  <a:ext uri="{0D108BD9-81ED-4DB2-BD59-A6C34878D82A}">
                    <a16:rowId xmlns:a16="http://schemas.microsoft.com/office/drawing/2014/main" val="895714249"/>
                  </a:ext>
                </a:extLst>
              </a:tr>
              <a:tr h="519493">
                <a:tc>
                  <a:txBody>
                    <a:bodyPr/>
                    <a:lstStyle/>
                    <a:p>
                      <a:pPr marL="0" marR="0">
                        <a:lnSpc>
                          <a:spcPct val="115000"/>
                        </a:lnSpc>
                        <a:spcAft>
                          <a:spcPts val="1500"/>
                        </a:spcAft>
                      </a:pPr>
                      <a:r>
                        <a:rPr lang="en-US" sz="1300" kern="100" dirty="0">
                          <a:effectLst/>
                          <a:latin typeface="Arial  "/>
                          <a:ea typeface="Aptos" panose="020B0004020202020204" pitchFamily="34" charset="0"/>
                          <a:cs typeface="Times New Roman" panose="02020603050405020304" pitchFamily="18" charset="0"/>
                        </a:rPr>
                        <a:t>Luke</a:t>
                      </a:r>
                    </a:p>
                  </a:txBody>
                  <a:tcPr marL="42367" marR="42367" marT="0" marB="0"/>
                </a:tc>
                <a:tc>
                  <a:txBody>
                    <a:bodyPr/>
                    <a:lstStyle/>
                    <a:p>
                      <a:pPr marL="0" marR="0" lvl="0" indent="0" algn="l" defTabSz="914400" rtl="0" eaLnBrk="1" fontAlgn="auto" latinLnBrk="0" hangingPunct="1">
                        <a:lnSpc>
                          <a:spcPct val="115000"/>
                        </a:lnSpc>
                        <a:spcBef>
                          <a:spcPts val="0"/>
                        </a:spcBef>
                        <a:spcAft>
                          <a:spcPts val="1500"/>
                        </a:spcAft>
                        <a:buClrTx/>
                        <a:buSzTx/>
                        <a:buFontTx/>
                        <a:buNone/>
                        <a:tabLst/>
                        <a:defRPr/>
                      </a:pPr>
                      <a:r>
                        <a:rPr kumimoji="0" lang="en-US" sz="1300" b="0" i="0" u="none" strike="noStrike" kern="100" cap="none" spc="0" normalizeH="0" baseline="0" noProof="0" dirty="0">
                          <a:ln>
                            <a:noFill/>
                          </a:ln>
                          <a:solidFill>
                            <a:prstClr val="black"/>
                          </a:solidFill>
                          <a:effectLst/>
                          <a:uLnTx/>
                          <a:uFillTx/>
                          <a:latin typeface="Arial  "/>
                          <a:ea typeface="Aptos" panose="020B0004020202020204" pitchFamily="34" charset="0"/>
                          <a:cs typeface="Times New Roman" panose="02020603050405020304" pitchFamily="18" charset="0"/>
                        </a:rPr>
                        <a:t>Luke</a:t>
                      </a:r>
                    </a:p>
                  </a:txBody>
                  <a:tcPr marL="42367" marR="42367" marT="0" marB="0"/>
                </a:tc>
                <a:tc>
                  <a:txBody>
                    <a:bodyPr/>
                    <a:lstStyle/>
                    <a:p>
                      <a:pPr marL="0" marR="0" lvl="0" indent="0" algn="l" defTabSz="914400" rtl="0" eaLnBrk="1" fontAlgn="auto" latinLnBrk="0" hangingPunct="1">
                        <a:lnSpc>
                          <a:spcPct val="115000"/>
                        </a:lnSpc>
                        <a:spcBef>
                          <a:spcPts val="0"/>
                        </a:spcBef>
                        <a:spcAft>
                          <a:spcPts val="1500"/>
                        </a:spcAft>
                        <a:buClrTx/>
                        <a:buSzTx/>
                        <a:buFontTx/>
                        <a:buNone/>
                        <a:tabLst/>
                        <a:defRPr/>
                      </a:pPr>
                      <a:r>
                        <a:rPr lang="en-US" sz="1300" kern="100" dirty="0">
                          <a:effectLst/>
                          <a:latin typeface="Arial  "/>
                          <a:ea typeface="Aptos" panose="020B0004020202020204" pitchFamily="34" charset="0"/>
                          <a:cs typeface="Times New Roman" panose="02020603050405020304" pitchFamily="18" charset="0"/>
                        </a:rPr>
                        <a:t>60</a:t>
                      </a:r>
                    </a:p>
                  </a:txBody>
                  <a:tcPr marL="42367" marR="42367" marT="0" marB="0"/>
                </a:tc>
                <a:tc>
                  <a:txBody>
                    <a:bodyPr/>
                    <a:lstStyle/>
                    <a:p>
                      <a:pPr marL="0" marR="0">
                        <a:lnSpc>
                          <a:spcPct val="115000"/>
                        </a:lnSpc>
                        <a:spcAft>
                          <a:spcPts val="1500"/>
                        </a:spcAft>
                      </a:pPr>
                      <a:r>
                        <a:rPr lang="en-US" sz="1300" kern="100" dirty="0">
                          <a:effectLst/>
                          <a:latin typeface="Arial  "/>
                          <a:ea typeface="Aptos" panose="020B0004020202020204" pitchFamily="34" charset="0"/>
                          <a:cs typeface="Times New Roman" panose="02020603050405020304" pitchFamily="18" charset="0"/>
                        </a:rPr>
                        <a:t>Probably Caesarea or Rome</a:t>
                      </a:r>
                    </a:p>
                  </a:txBody>
                  <a:tcPr marL="42367" marR="42367" marT="0" marB="0"/>
                </a:tc>
                <a:tc>
                  <a:txBody>
                    <a:bodyPr/>
                    <a:lstStyle/>
                    <a:p>
                      <a:pPr marL="0" marR="0">
                        <a:lnSpc>
                          <a:spcPct val="115000"/>
                        </a:lnSpc>
                        <a:spcAft>
                          <a:spcPts val="1500"/>
                        </a:spcAft>
                      </a:pPr>
                      <a:r>
                        <a:rPr lang="en-US" sz="1300" kern="100" dirty="0">
                          <a:effectLst/>
                          <a:latin typeface="Arial  "/>
                          <a:ea typeface="Aptos" panose="020B0004020202020204" pitchFamily="34" charset="0"/>
                          <a:cs typeface="Times New Roman" panose="02020603050405020304" pitchFamily="18" charset="0"/>
                        </a:rPr>
                        <a:t>Non-Christian Roman official</a:t>
                      </a:r>
                    </a:p>
                  </a:txBody>
                  <a:tcPr marL="42367" marR="42367" marT="0" marB="0"/>
                </a:tc>
                <a:extLst>
                  <a:ext uri="{0D108BD9-81ED-4DB2-BD59-A6C34878D82A}">
                    <a16:rowId xmlns:a16="http://schemas.microsoft.com/office/drawing/2014/main" val="925094966"/>
                  </a:ext>
                </a:extLst>
              </a:tr>
              <a:tr h="430254">
                <a:tc>
                  <a:txBody>
                    <a:bodyPr/>
                    <a:lstStyle/>
                    <a:p>
                      <a:pPr marL="0" marR="0">
                        <a:lnSpc>
                          <a:spcPct val="115000"/>
                        </a:lnSpc>
                        <a:spcAft>
                          <a:spcPts val="1500"/>
                        </a:spcAft>
                      </a:pPr>
                      <a:r>
                        <a:rPr lang="en-US" sz="1300" kern="100" dirty="0">
                          <a:effectLst/>
                          <a:latin typeface="Arial  "/>
                          <a:ea typeface="Aptos" panose="020B0004020202020204" pitchFamily="34" charset="0"/>
                          <a:cs typeface="Times New Roman" panose="02020603050405020304" pitchFamily="18" charset="0"/>
                        </a:rPr>
                        <a:t>Acts</a:t>
                      </a:r>
                    </a:p>
                  </a:txBody>
                  <a:tcPr marL="42367" marR="42367" marT="0" marB="0"/>
                </a:tc>
                <a:tc>
                  <a:txBody>
                    <a:bodyPr/>
                    <a:lstStyle/>
                    <a:p>
                      <a:pPr marL="0" marR="0" lvl="0" indent="0" algn="l" defTabSz="914400" rtl="0" eaLnBrk="1" fontAlgn="auto" latinLnBrk="0" hangingPunct="1">
                        <a:lnSpc>
                          <a:spcPct val="115000"/>
                        </a:lnSpc>
                        <a:spcBef>
                          <a:spcPts val="0"/>
                        </a:spcBef>
                        <a:spcAft>
                          <a:spcPts val="1500"/>
                        </a:spcAft>
                        <a:buClrTx/>
                        <a:buSzTx/>
                        <a:buFontTx/>
                        <a:buNone/>
                        <a:tabLst/>
                        <a:defRPr/>
                      </a:pPr>
                      <a:r>
                        <a:rPr kumimoji="0" lang="en-US" sz="1300" b="0" i="0" u="none" strike="noStrike" kern="100" cap="none" spc="0" normalizeH="0" baseline="0" noProof="0" dirty="0">
                          <a:ln>
                            <a:noFill/>
                          </a:ln>
                          <a:solidFill>
                            <a:prstClr val="black"/>
                          </a:solidFill>
                          <a:effectLst/>
                          <a:uLnTx/>
                          <a:uFillTx/>
                          <a:latin typeface="Arial  "/>
                          <a:ea typeface="Aptos" panose="020B0004020202020204" pitchFamily="34" charset="0"/>
                          <a:cs typeface="Times New Roman" panose="02020603050405020304" pitchFamily="18" charset="0"/>
                        </a:rPr>
                        <a:t>Luke</a:t>
                      </a:r>
                    </a:p>
                  </a:txBody>
                  <a:tcPr marL="42367" marR="42367" marT="0" marB="0"/>
                </a:tc>
                <a:tc>
                  <a:txBody>
                    <a:bodyPr/>
                    <a:lstStyle/>
                    <a:p>
                      <a:pPr marL="0" marR="0" lvl="0" indent="0" algn="l" defTabSz="914400" rtl="0" eaLnBrk="1" fontAlgn="auto" latinLnBrk="0" hangingPunct="1">
                        <a:lnSpc>
                          <a:spcPct val="115000"/>
                        </a:lnSpc>
                        <a:spcBef>
                          <a:spcPts val="0"/>
                        </a:spcBef>
                        <a:spcAft>
                          <a:spcPts val="1500"/>
                        </a:spcAft>
                        <a:buClrTx/>
                        <a:buSzTx/>
                        <a:buFontTx/>
                        <a:buNone/>
                        <a:tabLst/>
                        <a:defRPr/>
                      </a:pPr>
                      <a:r>
                        <a:rPr lang="en-US" sz="1300" kern="100" dirty="0">
                          <a:effectLst/>
                          <a:latin typeface="Arial  "/>
                          <a:ea typeface="Aptos" panose="020B0004020202020204" pitchFamily="34" charset="0"/>
                          <a:cs typeface="Times New Roman" panose="02020603050405020304" pitchFamily="18" charset="0"/>
                        </a:rPr>
                        <a:t>61 </a:t>
                      </a:r>
                    </a:p>
                  </a:txBody>
                  <a:tcPr marL="42367" marR="42367" marT="0" marB="0"/>
                </a:tc>
                <a:tc>
                  <a:txBody>
                    <a:bodyPr/>
                    <a:lstStyle/>
                    <a:p>
                      <a:pPr marL="0" marR="0">
                        <a:lnSpc>
                          <a:spcPct val="115000"/>
                        </a:lnSpc>
                        <a:spcAft>
                          <a:spcPts val="1500"/>
                        </a:spcAft>
                      </a:pPr>
                      <a:r>
                        <a:rPr lang="en-US" sz="1300" kern="100" dirty="0">
                          <a:effectLst/>
                          <a:latin typeface="Arial  "/>
                          <a:ea typeface="Aptos" panose="020B0004020202020204" pitchFamily="34" charset="0"/>
                          <a:cs typeface="Times New Roman" panose="02020603050405020304" pitchFamily="18" charset="0"/>
                        </a:rPr>
                        <a:t>Rome</a:t>
                      </a:r>
                    </a:p>
                  </a:txBody>
                  <a:tcPr marL="42367" marR="42367" marT="0" marB="0"/>
                </a:tc>
                <a:tc>
                  <a:txBody>
                    <a:bodyPr/>
                    <a:lstStyle/>
                    <a:p>
                      <a:pPr marL="0" marR="0">
                        <a:lnSpc>
                          <a:spcPct val="115000"/>
                        </a:lnSpc>
                        <a:spcAft>
                          <a:spcPts val="1500"/>
                        </a:spcAft>
                      </a:pPr>
                      <a:r>
                        <a:rPr lang="en-US" sz="1300" kern="100" dirty="0">
                          <a:effectLst/>
                          <a:latin typeface="Arial  "/>
                          <a:ea typeface="Aptos" panose="020B0004020202020204" pitchFamily="34" charset="0"/>
                          <a:cs typeface="Times New Roman" panose="02020603050405020304" pitchFamily="18" charset="0"/>
                        </a:rPr>
                        <a:t>Same as above (may be also to the new converts to Christianity)</a:t>
                      </a:r>
                    </a:p>
                  </a:txBody>
                  <a:tcPr marL="42367" marR="42367" marT="0" marB="0"/>
                </a:tc>
                <a:extLst>
                  <a:ext uri="{0D108BD9-81ED-4DB2-BD59-A6C34878D82A}">
                    <a16:rowId xmlns:a16="http://schemas.microsoft.com/office/drawing/2014/main" val="1902945175"/>
                  </a:ext>
                </a:extLst>
              </a:tr>
              <a:tr h="375226">
                <a:tc>
                  <a:txBody>
                    <a:bodyPr/>
                    <a:lstStyle/>
                    <a:p>
                      <a:pPr marL="0" marR="0">
                        <a:lnSpc>
                          <a:spcPct val="115000"/>
                        </a:lnSpc>
                        <a:spcAft>
                          <a:spcPts val="1500"/>
                        </a:spcAft>
                      </a:pPr>
                      <a:r>
                        <a:rPr lang="en-US" sz="1300" kern="100" dirty="0">
                          <a:effectLst/>
                          <a:latin typeface="Arial  "/>
                          <a:ea typeface="Aptos" panose="020B0004020202020204" pitchFamily="34" charset="0"/>
                          <a:cs typeface="Times New Roman" panose="02020603050405020304" pitchFamily="18" charset="0"/>
                        </a:rPr>
                        <a:t>Philippians</a:t>
                      </a:r>
                    </a:p>
                  </a:txBody>
                  <a:tcPr marL="42367" marR="42367" marT="0" marB="0"/>
                </a:tc>
                <a:tc>
                  <a:txBody>
                    <a:bodyPr/>
                    <a:lstStyle/>
                    <a:p>
                      <a:pPr marL="0" marR="0">
                        <a:lnSpc>
                          <a:spcPct val="115000"/>
                        </a:lnSpc>
                        <a:spcAft>
                          <a:spcPts val="1500"/>
                        </a:spcAft>
                      </a:pPr>
                      <a:r>
                        <a:rPr lang="en-US" sz="1300" kern="100" dirty="0">
                          <a:effectLst/>
                          <a:latin typeface="Arial  "/>
                          <a:ea typeface="Aptos" panose="020B0004020202020204" pitchFamily="34" charset="0"/>
                          <a:cs typeface="Times New Roman" panose="02020603050405020304" pitchFamily="18" charset="0"/>
                        </a:rPr>
                        <a:t>Paul</a:t>
                      </a:r>
                    </a:p>
                  </a:txBody>
                  <a:tcPr marL="42367" marR="42367" marT="0" marB="0"/>
                </a:tc>
                <a:tc>
                  <a:txBody>
                    <a:bodyPr/>
                    <a:lstStyle/>
                    <a:p>
                      <a:pPr marL="0" marR="0">
                        <a:lnSpc>
                          <a:spcPct val="115000"/>
                        </a:lnSpc>
                        <a:spcAft>
                          <a:spcPts val="1500"/>
                        </a:spcAft>
                      </a:pPr>
                      <a:r>
                        <a:rPr lang="en-US" sz="1300" kern="100" dirty="0">
                          <a:effectLst/>
                          <a:latin typeface="Arial  "/>
                          <a:ea typeface="Aptos" panose="020B0004020202020204" pitchFamily="34" charset="0"/>
                          <a:cs typeface="Times New Roman" panose="02020603050405020304" pitchFamily="18" charset="0"/>
                        </a:rPr>
                        <a:t>61</a:t>
                      </a:r>
                    </a:p>
                  </a:txBody>
                  <a:tcPr marL="42367" marR="42367" marT="0" marB="0"/>
                </a:tc>
                <a:tc>
                  <a:txBody>
                    <a:bodyPr/>
                    <a:lstStyle/>
                    <a:p>
                      <a:pPr marL="0" marR="0">
                        <a:lnSpc>
                          <a:spcPct val="115000"/>
                        </a:lnSpc>
                        <a:spcAft>
                          <a:spcPts val="1500"/>
                        </a:spcAft>
                      </a:pPr>
                      <a:r>
                        <a:rPr lang="en-US" sz="1300" kern="100" dirty="0">
                          <a:effectLst/>
                          <a:latin typeface="Arial  "/>
                          <a:ea typeface="Aptos" panose="020B0004020202020204" pitchFamily="34" charset="0"/>
                          <a:cs typeface="Times New Roman" panose="02020603050405020304" pitchFamily="18" charset="0"/>
                        </a:rPr>
                        <a:t>Rome</a:t>
                      </a:r>
                    </a:p>
                  </a:txBody>
                  <a:tcPr marL="42367" marR="42367" marT="0" marB="0"/>
                </a:tc>
                <a:tc>
                  <a:txBody>
                    <a:bodyPr/>
                    <a:lstStyle/>
                    <a:p>
                      <a:pPr marL="0" marR="0">
                        <a:lnSpc>
                          <a:spcPct val="115000"/>
                        </a:lnSpc>
                        <a:spcAft>
                          <a:spcPts val="1500"/>
                        </a:spcAft>
                      </a:pPr>
                      <a:r>
                        <a:rPr lang="en-US" sz="1300" kern="100" dirty="0">
                          <a:effectLst/>
                          <a:latin typeface="Arial  "/>
                          <a:ea typeface="Aptos" panose="020B0004020202020204" pitchFamily="34" charset="0"/>
                          <a:cs typeface="Times New Roman" panose="02020603050405020304" pitchFamily="18" charset="0"/>
                        </a:rPr>
                        <a:t>Christians in </a:t>
                      </a:r>
                      <a:r>
                        <a:rPr lang="en-US" sz="1300" kern="100" dirty="0" err="1">
                          <a:effectLst/>
                          <a:latin typeface="Arial  "/>
                          <a:ea typeface="Aptos" panose="020B0004020202020204" pitchFamily="34" charset="0"/>
                          <a:cs typeface="Times New Roman" panose="02020603050405020304" pitchFamily="18" charset="0"/>
                        </a:rPr>
                        <a:t>Philipi</a:t>
                      </a:r>
                      <a:endParaRPr lang="en-US" sz="1300" kern="100" dirty="0">
                        <a:effectLst/>
                        <a:latin typeface="Arial  "/>
                        <a:ea typeface="Aptos" panose="020B0004020202020204" pitchFamily="34" charset="0"/>
                        <a:cs typeface="Times New Roman" panose="02020603050405020304" pitchFamily="18" charset="0"/>
                      </a:endParaRPr>
                    </a:p>
                  </a:txBody>
                  <a:tcPr marL="42367" marR="42367" marT="0" marB="0"/>
                </a:tc>
                <a:extLst>
                  <a:ext uri="{0D108BD9-81ED-4DB2-BD59-A6C34878D82A}">
                    <a16:rowId xmlns:a16="http://schemas.microsoft.com/office/drawing/2014/main" val="2803963287"/>
                  </a:ext>
                </a:extLst>
              </a:tr>
              <a:tr h="375226">
                <a:tc>
                  <a:txBody>
                    <a:bodyPr/>
                    <a:lstStyle/>
                    <a:p>
                      <a:pPr marL="0" marR="0">
                        <a:lnSpc>
                          <a:spcPct val="115000"/>
                        </a:lnSpc>
                        <a:spcAft>
                          <a:spcPts val="1500"/>
                        </a:spcAft>
                      </a:pPr>
                      <a:r>
                        <a:rPr lang="en-US" sz="1300" kern="100" dirty="0">
                          <a:effectLst/>
                          <a:latin typeface="Arial  "/>
                          <a:ea typeface="Aptos" panose="020B0004020202020204" pitchFamily="34" charset="0"/>
                          <a:cs typeface="Times New Roman" panose="02020603050405020304" pitchFamily="18" charset="0"/>
                        </a:rPr>
                        <a:t>1 Timothy</a:t>
                      </a:r>
                    </a:p>
                  </a:txBody>
                  <a:tcPr marL="42367" marR="42367" marT="0" marB="0"/>
                </a:tc>
                <a:tc>
                  <a:txBody>
                    <a:bodyPr/>
                    <a:lstStyle/>
                    <a:p>
                      <a:pPr marL="0" marR="0">
                        <a:lnSpc>
                          <a:spcPct val="115000"/>
                        </a:lnSpc>
                        <a:spcAft>
                          <a:spcPts val="1500"/>
                        </a:spcAft>
                      </a:pPr>
                      <a:r>
                        <a:rPr lang="en-US" sz="1300" kern="100" dirty="0">
                          <a:effectLst/>
                          <a:latin typeface="Arial  "/>
                          <a:ea typeface="Aptos" panose="020B0004020202020204" pitchFamily="34" charset="0"/>
                          <a:cs typeface="Times New Roman" panose="02020603050405020304" pitchFamily="18" charset="0"/>
                        </a:rPr>
                        <a:t>Paul</a:t>
                      </a:r>
                    </a:p>
                  </a:txBody>
                  <a:tcPr marL="42367" marR="42367" marT="0" marB="0"/>
                </a:tc>
                <a:tc>
                  <a:txBody>
                    <a:bodyPr/>
                    <a:lstStyle/>
                    <a:p>
                      <a:pPr marL="0" marR="0">
                        <a:lnSpc>
                          <a:spcPct val="115000"/>
                        </a:lnSpc>
                        <a:spcAft>
                          <a:spcPts val="1500"/>
                        </a:spcAft>
                      </a:pPr>
                      <a:r>
                        <a:rPr lang="en-US" sz="1300" kern="100" dirty="0">
                          <a:effectLst/>
                          <a:latin typeface="Arial  "/>
                          <a:ea typeface="Aptos" panose="020B0004020202020204" pitchFamily="34" charset="0"/>
                          <a:cs typeface="Times New Roman" panose="02020603050405020304" pitchFamily="18" charset="0"/>
                        </a:rPr>
                        <a:t>62</a:t>
                      </a:r>
                    </a:p>
                  </a:txBody>
                  <a:tcPr marL="42367" marR="42367" marT="0" marB="0"/>
                </a:tc>
                <a:tc>
                  <a:txBody>
                    <a:bodyPr/>
                    <a:lstStyle/>
                    <a:p>
                      <a:pPr marL="0" marR="0">
                        <a:lnSpc>
                          <a:spcPct val="115000"/>
                        </a:lnSpc>
                        <a:spcAft>
                          <a:spcPts val="1500"/>
                        </a:spcAft>
                      </a:pPr>
                      <a:r>
                        <a:rPr lang="en-US" sz="1300" kern="100" dirty="0">
                          <a:effectLst/>
                          <a:latin typeface="Arial  "/>
                          <a:ea typeface="Aptos" panose="020B0004020202020204" pitchFamily="34" charset="0"/>
                          <a:cs typeface="Times New Roman" panose="02020603050405020304" pitchFamily="18" charset="0"/>
                        </a:rPr>
                        <a:t>Macedonia</a:t>
                      </a:r>
                    </a:p>
                  </a:txBody>
                  <a:tcPr marL="42367" marR="42367" marT="0" marB="0"/>
                </a:tc>
                <a:tc>
                  <a:txBody>
                    <a:bodyPr/>
                    <a:lstStyle/>
                    <a:p>
                      <a:pPr marL="0" marR="0">
                        <a:lnSpc>
                          <a:spcPct val="115000"/>
                        </a:lnSpc>
                        <a:spcAft>
                          <a:spcPts val="1500"/>
                        </a:spcAft>
                      </a:pPr>
                      <a:r>
                        <a:rPr lang="en-US" sz="1300" kern="100" dirty="0">
                          <a:effectLst/>
                          <a:latin typeface="Arial  "/>
                          <a:ea typeface="Aptos" panose="020B0004020202020204" pitchFamily="34" charset="0"/>
                          <a:cs typeface="Times New Roman" panose="02020603050405020304" pitchFamily="18" charset="0"/>
                        </a:rPr>
                        <a:t>Timothy in Ephesus</a:t>
                      </a:r>
                    </a:p>
                  </a:txBody>
                  <a:tcPr marL="42367" marR="42367" marT="0" marB="0"/>
                </a:tc>
                <a:extLst>
                  <a:ext uri="{0D108BD9-81ED-4DB2-BD59-A6C34878D82A}">
                    <a16:rowId xmlns:a16="http://schemas.microsoft.com/office/drawing/2014/main" val="38253407"/>
                  </a:ext>
                </a:extLst>
              </a:tr>
              <a:tr h="339490">
                <a:tc>
                  <a:txBody>
                    <a:bodyPr/>
                    <a:lstStyle/>
                    <a:p>
                      <a:pPr marL="0" marR="0">
                        <a:lnSpc>
                          <a:spcPct val="115000"/>
                        </a:lnSpc>
                        <a:spcAft>
                          <a:spcPts val="1500"/>
                        </a:spcAft>
                      </a:pPr>
                      <a:r>
                        <a:rPr lang="en-US" sz="1300" kern="100" dirty="0">
                          <a:effectLst/>
                          <a:latin typeface="Arial  "/>
                          <a:ea typeface="Aptos" panose="020B0004020202020204" pitchFamily="34" charset="0"/>
                          <a:cs typeface="Times New Roman" panose="02020603050405020304" pitchFamily="18" charset="0"/>
                        </a:rPr>
                        <a:t>Titus</a:t>
                      </a:r>
                    </a:p>
                  </a:txBody>
                  <a:tcPr marL="42367" marR="42367" marT="0" marB="0"/>
                </a:tc>
                <a:tc>
                  <a:txBody>
                    <a:bodyPr/>
                    <a:lstStyle/>
                    <a:p>
                      <a:pPr marL="0" marR="0">
                        <a:lnSpc>
                          <a:spcPct val="115000"/>
                        </a:lnSpc>
                        <a:spcAft>
                          <a:spcPts val="1500"/>
                        </a:spcAft>
                      </a:pPr>
                      <a:r>
                        <a:rPr lang="en-US" sz="1300" kern="100" dirty="0">
                          <a:effectLst/>
                          <a:latin typeface="Arial  "/>
                          <a:ea typeface="Aptos" panose="020B0004020202020204" pitchFamily="34" charset="0"/>
                          <a:cs typeface="Times New Roman" panose="02020603050405020304" pitchFamily="18" charset="0"/>
                        </a:rPr>
                        <a:t>Paul</a:t>
                      </a:r>
                    </a:p>
                  </a:txBody>
                  <a:tcPr marL="42367" marR="42367" marT="0" marB="0"/>
                </a:tc>
                <a:tc>
                  <a:txBody>
                    <a:bodyPr/>
                    <a:lstStyle/>
                    <a:p>
                      <a:pPr marL="0" marR="0">
                        <a:lnSpc>
                          <a:spcPct val="115000"/>
                        </a:lnSpc>
                        <a:spcAft>
                          <a:spcPts val="1500"/>
                        </a:spcAft>
                      </a:pPr>
                      <a:r>
                        <a:rPr lang="en-US" sz="1300" kern="100" dirty="0">
                          <a:effectLst/>
                          <a:latin typeface="Arial  "/>
                          <a:ea typeface="Aptos" panose="020B0004020202020204" pitchFamily="34" charset="0"/>
                          <a:cs typeface="Times New Roman" panose="02020603050405020304" pitchFamily="18" charset="0"/>
                        </a:rPr>
                        <a:t>62</a:t>
                      </a:r>
                    </a:p>
                  </a:txBody>
                  <a:tcPr marL="42367" marR="42367" marT="0" marB="0"/>
                </a:tc>
                <a:tc>
                  <a:txBody>
                    <a:bodyPr/>
                    <a:lstStyle/>
                    <a:p>
                      <a:pPr marL="0" marR="0">
                        <a:lnSpc>
                          <a:spcPct val="115000"/>
                        </a:lnSpc>
                        <a:spcAft>
                          <a:spcPts val="1500"/>
                        </a:spcAft>
                      </a:pPr>
                      <a:r>
                        <a:rPr lang="en-US" sz="1300" kern="100" dirty="0">
                          <a:effectLst/>
                          <a:latin typeface="Arial  "/>
                          <a:ea typeface="Aptos" panose="020B0004020202020204" pitchFamily="34" charset="0"/>
                          <a:cs typeface="Times New Roman" panose="02020603050405020304" pitchFamily="18" charset="0"/>
                        </a:rPr>
                        <a:t>Nicopolis</a:t>
                      </a:r>
                    </a:p>
                  </a:txBody>
                  <a:tcPr marL="42367" marR="42367" marT="0" marB="0"/>
                </a:tc>
                <a:tc>
                  <a:txBody>
                    <a:bodyPr/>
                    <a:lstStyle/>
                    <a:p>
                      <a:pPr marL="0" marR="0">
                        <a:lnSpc>
                          <a:spcPct val="115000"/>
                        </a:lnSpc>
                        <a:spcAft>
                          <a:spcPts val="1500"/>
                        </a:spcAft>
                      </a:pPr>
                      <a:r>
                        <a:rPr lang="en-US" sz="1300" kern="100" dirty="0">
                          <a:effectLst/>
                          <a:latin typeface="Arial  "/>
                          <a:ea typeface="Aptos" panose="020B0004020202020204" pitchFamily="34" charset="0"/>
                          <a:cs typeface="Times New Roman" panose="02020603050405020304" pitchFamily="18" charset="0"/>
                        </a:rPr>
                        <a:t>Titus in Crete</a:t>
                      </a:r>
                    </a:p>
                  </a:txBody>
                  <a:tcPr marL="42367" marR="42367" marT="0" marB="0"/>
                </a:tc>
                <a:extLst>
                  <a:ext uri="{0D108BD9-81ED-4DB2-BD59-A6C34878D82A}">
                    <a16:rowId xmlns:a16="http://schemas.microsoft.com/office/drawing/2014/main" val="1870773098"/>
                  </a:ext>
                </a:extLst>
              </a:tr>
              <a:tr h="366292">
                <a:tc>
                  <a:txBody>
                    <a:bodyPr/>
                    <a:lstStyle/>
                    <a:p>
                      <a:pPr marL="0" marR="0">
                        <a:lnSpc>
                          <a:spcPct val="115000"/>
                        </a:lnSpc>
                        <a:spcAft>
                          <a:spcPts val="1500"/>
                        </a:spcAft>
                      </a:pPr>
                      <a:r>
                        <a:rPr lang="en-US" sz="1300" kern="100" dirty="0">
                          <a:effectLst/>
                          <a:latin typeface="Arial  "/>
                          <a:ea typeface="Aptos" panose="020B0004020202020204" pitchFamily="34" charset="0"/>
                          <a:cs typeface="Times New Roman" panose="02020603050405020304" pitchFamily="18" charset="0"/>
                        </a:rPr>
                        <a:t>2 Timothy</a:t>
                      </a:r>
                    </a:p>
                  </a:txBody>
                  <a:tcPr marL="42367" marR="42367" marT="0" marB="0"/>
                </a:tc>
                <a:tc>
                  <a:txBody>
                    <a:bodyPr/>
                    <a:lstStyle/>
                    <a:p>
                      <a:pPr marL="0" marR="0">
                        <a:lnSpc>
                          <a:spcPct val="115000"/>
                        </a:lnSpc>
                        <a:spcAft>
                          <a:spcPts val="1500"/>
                        </a:spcAft>
                      </a:pPr>
                      <a:r>
                        <a:rPr lang="en-US" sz="1300" kern="100" dirty="0">
                          <a:effectLst/>
                          <a:latin typeface="Arial  "/>
                          <a:ea typeface="Aptos" panose="020B0004020202020204" pitchFamily="34" charset="0"/>
                          <a:cs typeface="Times New Roman" panose="02020603050405020304" pitchFamily="18" charset="0"/>
                        </a:rPr>
                        <a:t>Paul</a:t>
                      </a:r>
                    </a:p>
                  </a:txBody>
                  <a:tcPr marL="42367" marR="42367" marT="0" marB="0"/>
                </a:tc>
                <a:tc>
                  <a:txBody>
                    <a:bodyPr/>
                    <a:lstStyle/>
                    <a:p>
                      <a:pPr marL="0" marR="0">
                        <a:lnSpc>
                          <a:spcPct val="115000"/>
                        </a:lnSpc>
                        <a:spcAft>
                          <a:spcPts val="1500"/>
                        </a:spcAft>
                      </a:pPr>
                      <a:r>
                        <a:rPr lang="en-US" sz="1300" kern="100" dirty="0">
                          <a:effectLst/>
                          <a:latin typeface="Arial  "/>
                          <a:ea typeface="Aptos" panose="020B0004020202020204" pitchFamily="34" charset="0"/>
                          <a:cs typeface="Times New Roman" panose="02020603050405020304" pitchFamily="18" charset="0"/>
                        </a:rPr>
                        <a:t>63</a:t>
                      </a:r>
                    </a:p>
                  </a:txBody>
                  <a:tcPr marL="42367" marR="42367" marT="0" marB="0"/>
                </a:tc>
                <a:tc>
                  <a:txBody>
                    <a:bodyPr/>
                    <a:lstStyle/>
                    <a:p>
                      <a:pPr marL="0" marR="0">
                        <a:lnSpc>
                          <a:spcPct val="115000"/>
                        </a:lnSpc>
                        <a:spcAft>
                          <a:spcPts val="1500"/>
                        </a:spcAft>
                      </a:pPr>
                      <a:r>
                        <a:rPr lang="en-US" sz="1300" kern="100" dirty="0">
                          <a:effectLst/>
                          <a:latin typeface="Arial  "/>
                          <a:ea typeface="Aptos" panose="020B0004020202020204" pitchFamily="34" charset="0"/>
                          <a:cs typeface="Times New Roman" panose="02020603050405020304" pitchFamily="18" charset="0"/>
                        </a:rPr>
                        <a:t>Rome</a:t>
                      </a:r>
                    </a:p>
                  </a:txBody>
                  <a:tcPr marL="42367" marR="42367" marT="0" marB="0"/>
                </a:tc>
                <a:tc>
                  <a:txBody>
                    <a:bodyPr/>
                    <a:lstStyle/>
                    <a:p>
                      <a:pPr marL="0" marR="0">
                        <a:lnSpc>
                          <a:spcPct val="115000"/>
                        </a:lnSpc>
                        <a:spcAft>
                          <a:spcPts val="1500"/>
                        </a:spcAft>
                      </a:pPr>
                      <a:r>
                        <a:rPr lang="en-US" sz="1300" kern="100" dirty="0">
                          <a:effectLst/>
                          <a:latin typeface="Arial  "/>
                          <a:ea typeface="Aptos" panose="020B0004020202020204" pitchFamily="34" charset="0"/>
                          <a:cs typeface="Times New Roman" panose="02020603050405020304" pitchFamily="18" charset="0"/>
                        </a:rPr>
                        <a:t>Timothy in Ephesus</a:t>
                      </a:r>
                    </a:p>
                  </a:txBody>
                  <a:tcPr marL="42367" marR="42367" marT="0" marB="0"/>
                </a:tc>
                <a:extLst>
                  <a:ext uri="{0D108BD9-81ED-4DB2-BD59-A6C34878D82A}">
                    <a16:rowId xmlns:a16="http://schemas.microsoft.com/office/drawing/2014/main" val="4156194125"/>
                  </a:ext>
                </a:extLst>
              </a:tr>
              <a:tr h="393094">
                <a:tc>
                  <a:txBody>
                    <a:bodyPr/>
                    <a:lstStyle/>
                    <a:p>
                      <a:pPr marL="0" marR="0">
                        <a:lnSpc>
                          <a:spcPct val="115000"/>
                        </a:lnSpc>
                        <a:spcAft>
                          <a:spcPts val="1500"/>
                        </a:spcAft>
                      </a:pPr>
                      <a:r>
                        <a:rPr lang="en-US" sz="1300" kern="100" dirty="0">
                          <a:effectLst/>
                          <a:latin typeface="Arial  "/>
                          <a:ea typeface="Aptos" panose="020B0004020202020204" pitchFamily="34" charset="0"/>
                          <a:cs typeface="Times New Roman" panose="02020603050405020304" pitchFamily="18" charset="0"/>
                        </a:rPr>
                        <a:t>1 Peter</a:t>
                      </a:r>
                    </a:p>
                  </a:txBody>
                  <a:tcPr marL="42367" marR="42367" marT="0" marB="0"/>
                </a:tc>
                <a:tc>
                  <a:txBody>
                    <a:bodyPr/>
                    <a:lstStyle/>
                    <a:p>
                      <a:pPr marL="0" marR="0">
                        <a:lnSpc>
                          <a:spcPct val="115000"/>
                        </a:lnSpc>
                        <a:spcAft>
                          <a:spcPts val="1500"/>
                        </a:spcAft>
                      </a:pPr>
                      <a:r>
                        <a:rPr lang="en-US" sz="1300" kern="100" dirty="0">
                          <a:effectLst/>
                          <a:latin typeface="Arial  "/>
                          <a:ea typeface="Aptos" panose="020B0004020202020204" pitchFamily="34" charset="0"/>
                          <a:cs typeface="Times New Roman" panose="02020603050405020304" pitchFamily="18" charset="0"/>
                        </a:rPr>
                        <a:t>Peter</a:t>
                      </a:r>
                    </a:p>
                  </a:txBody>
                  <a:tcPr marL="42367" marR="42367" marT="0" marB="0"/>
                </a:tc>
                <a:tc>
                  <a:txBody>
                    <a:bodyPr/>
                    <a:lstStyle/>
                    <a:p>
                      <a:pPr marL="0" marR="0">
                        <a:lnSpc>
                          <a:spcPct val="115000"/>
                        </a:lnSpc>
                        <a:spcAft>
                          <a:spcPts val="1500"/>
                        </a:spcAft>
                      </a:pPr>
                      <a:r>
                        <a:rPr lang="en-US" sz="1300" kern="100" dirty="0">
                          <a:effectLst/>
                          <a:latin typeface="Arial  "/>
                          <a:ea typeface="Aptos" panose="020B0004020202020204" pitchFamily="34" charset="0"/>
                          <a:cs typeface="Times New Roman" panose="02020603050405020304" pitchFamily="18" charset="0"/>
                        </a:rPr>
                        <a:t>63</a:t>
                      </a:r>
                    </a:p>
                  </a:txBody>
                  <a:tcPr marL="42367" marR="42367" marT="0" marB="0"/>
                </a:tc>
                <a:tc>
                  <a:txBody>
                    <a:bodyPr/>
                    <a:lstStyle/>
                    <a:p>
                      <a:pPr marL="0" marR="0">
                        <a:lnSpc>
                          <a:spcPct val="115000"/>
                        </a:lnSpc>
                        <a:spcAft>
                          <a:spcPts val="1500"/>
                        </a:spcAft>
                      </a:pPr>
                      <a:r>
                        <a:rPr lang="en-US" sz="1300" kern="100" dirty="0">
                          <a:effectLst/>
                          <a:latin typeface="Arial  "/>
                          <a:ea typeface="Aptos" panose="020B0004020202020204" pitchFamily="34" charset="0"/>
                          <a:cs typeface="Times New Roman" panose="02020603050405020304" pitchFamily="18" charset="0"/>
                        </a:rPr>
                        <a:t>Rome</a:t>
                      </a:r>
                    </a:p>
                  </a:txBody>
                  <a:tcPr marL="42367" marR="42367" marT="0" marB="0"/>
                </a:tc>
                <a:tc>
                  <a:txBody>
                    <a:bodyPr/>
                    <a:lstStyle/>
                    <a:p>
                      <a:pPr marL="0" marR="0">
                        <a:lnSpc>
                          <a:spcPct val="115000"/>
                        </a:lnSpc>
                        <a:spcAft>
                          <a:spcPts val="1500"/>
                        </a:spcAft>
                      </a:pPr>
                      <a:r>
                        <a:rPr lang="en-US" sz="1300" kern="100" dirty="0">
                          <a:effectLst/>
                          <a:latin typeface="Arial  "/>
                          <a:ea typeface="Aptos" panose="020B0004020202020204" pitchFamily="34" charset="0"/>
                          <a:cs typeface="Times New Roman" panose="02020603050405020304" pitchFamily="18" charset="0"/>
                        </a:rPr>
                        <a:t>Christians in Asia Minor</a:t>
                      </a:r>
                    </a:p>
                  </a:txBody>
                  <a:tcPr marL="42367" marR="42367" marT="0" marB="0"/>
                </a:tc>
                <a:extLst>
                  <a:ext uri="{0D108BD9-81ED-4DB2-BD59-A6C34878D82A}">
                    <a16:rowId xmlns:a16="http://schemas.microsoft.com/office/drawing/2014/main" val="3064254306"/>
                  </a:ext>
                </a:extLst>
              </a:tr>
              <a:tr h="428988">
                <a:tc>
                  <a:txBody>
                    <a:bodyPr/>
                    <a:lstStyle/>
                    <a:p>
                      <a:pPr marL="0" marR="0">
                        <a:lnSpc>
                          <a:spcPct val="115000"/>
                        </a:lnSpc>
                        <a:spcAft>
                          <a:spcPts val="1500"/>
                        </a:spcAft>
                      </a:pPr>
                      <a:r>
                        <a:rPr lang="en-US" sz="1300" kern="100" dirty="0">
                          <a:effectLst/>
                          <a:latin typeface="Arial  "/>
                          <a:ea typeface="Aptos" panose="020B0004020202020204" pitchFamily="34" charset="0"/>
                          <a:cs typeface="Times New Roman" panose="02020603050405020304" pitchFamily="18" charset="0"/>
                        </a:rPr>
                        <a:t>2 Peter</a:t>
                      </a:r>
                    </a:p>
                  </a:txBody>
                  <a:tcPr marL="42367" marR="42367" marT="0" marB="0"/>
                </a:tc>
                <a:tc>
                  <a:txBody>
                    <a:bodyPr/>
                    <a:lstStyle/>
                    <a:p>
                      <a:pPr marL="0" marR="0">
                        <a:lnSpc>
                          <a:spcPct val="115000"/>
                        </a:lnSpc>
                        <a:spcAft>
                          <a:spcPts val="1500"/>
                        </a:spcAft>
                      </a:pPr>
                      <a:r>
                        <a:rPr lang="en-US" sz="1300" kern="100" dirty="0">
                          <a:effectLst/>
                          <a:latin typeface="Arial  "/>
                          <a:ea typeface="Aptos" panose="020B0004020202020204" pitchFamily="34" charset="0"/>
                          <a:cs typeface="Times New Roman" panose="02020603050405020304" pitchFamily="18" charset="0"/>
                        </a:rPr>
                        <a:t>Peter</a:t>
                      </a:r>
                    </a:p>
                  </a:txBody>
                  <a:tcPr marL="42367" marR="42367" marT="0" marB="0"/>
                </a:tc>
                <a:tc>
                  <a:txBody>
                    <a:bodyPr/>
                    <a:lstStyle/>
                    <a:p>
                      <a:pPr marL="0" marR="0">
                        <a:lnSpc>
                          <a:spcPct val="115000"/>
                        </a:lnSpc>
                        <a:spcAft>
                          <a:spcPts val="1500"/>
                        </a:spcAft>
                      </a:pPr>
                      <a:r>
                        <a:rPr lang="en-US" sz="1300" kern="100" dirty="0">
                          <a:effectLst/>
                          <a:latin typeface="Arial  "/>
                          <a:ea typeface="Aptos" panose="020B0004020202020204" pitchFamily="34" charset="0"/>
                          <a:cs typeface="Times New Roman" panose="02020603050405020304" pitchFamily="18" charset="0"/>
                        </a:rPr>
                        <a:t>63-64</a:t>
                      </a:r>
                    </a:p>
                  </a:txBody>
                  <a:tcPr marL="42367" marR="42367" marT="0" marB="0"/>
                </a:tc>
                <a:tc>
                  <a:txBody>
                    <a:bodyPr/>
                    <a:lstStyle/>
                    <a:p>
                      <a:pPr marL="0" marR="0">
                        <a:lnSpc>
                          <a:spcPct val="115000"/>
                        </a:lnSpc>
                        <a:spcAft>
                          <a:spcPts val="1500"/>
                        </a:spcAft>
                      </a:pPr>
                      <a:r>
                        <a:rPr lang="en-US" sz="1300" kern="100" dirty="0">
                          <a:effectLst/>
                          <a:latin typeface="Arial  "/>
                          <a:ea typeface="Aptos" panose="020B0004020202020204" pitchFamily="34" charset="0"/>
                          <a:cs typeface="Times New Roman" panose="02020603050405020304" pitchFamily="18" charset="0"/>
                        </a:rPr>
                        <a:t>Rome</a:t>
                      </a:r>
                    </a:p>
                  </a:txBody>
                  <a:tcPr marL="42367" marR="42367" marT="0" marB="0"/>
                </a:tc>
                <a:tc>
                  <a:txBody>
                    <a:bodyPr/>
                    <a:lstStyle/>
                    <a:p>
                      <a:pPr marL="0" marR="0">
                        <a:lnSpc>
                          <a:spcPct val="115000"/>
                        </a:lnSpc>
                        <a:spcAft>
                          <a:spcPts val="1500"/>
                        </a:spcAft>
                      </a:pPr>
                      <a:r>
                        <a:rPr lang="en-US" sz="1300" kern="100" dirty="0">
                          <a:effectLst/>
                          <a:latin typeface="Arial  "/>
                          <a:ea typeface="Aptos" panose="020B0004020202020204" pitchFamily="34" charset="0"/>
                          <a:cs typeface="Times New Roman" panose="02020603050405020304" pitchFamily="18" charset="0"/>
                        </a:rPr>
                        <a:t>Christians in Asia Minor</a:t>
                      </a:r>
                    </a:p>
                  </a:txBody>
                  <a:tcPr marL="42367" marR="42367" marT="0" marB="0"/>
                </a:tc>
                <a:extLst>
                  <a:ext uri="{0D108BD9-81ED-4DB2-BD59-A6C34878D82A}">
                    <a16:rowId xmlns:a16="http://schemas.microsoft.com/office/drawing/2014/main" val="127694897"/>
                  </a:ext>
                </a:extLst>
              </a:tr>
            </a:tbl>
          </a:graphicData>
        </a:graphic>
      </p:graphicFrame>
      <p:sp>
        <p:nvSpPr>
          <p:cNvPr id="4" name="TextBox 3">
            <a:extLst>
              <a:ext uri="{FF2B5EF4-FFF2-40B4-BE49-F238E27FC236}">
                <a16:creationId xmlns:a16="http://schemas.microsoft.com/office/drawing/2014/main" id="{6414D73A-B145-106F-1FCA-7FC84CBB77A9}"/>
              </a:ext>
            </a:extLst>
          </p:cNvPr>
          <p:cNvSpPr txBox="1"/>
          <p:nvPr/>
        </p:nvSpPr>
        <p:spPr>
          <a:xfrm>
            <a:off x="4133850" y="598851"/>
            <a:ext cx="2714625" cy="369332"/>
          </a:xfrm>
          <a:prstGeom prst="rect">
            <a:avLst/>
          </a:prstGeom>
          <a:noFill/>
        </p:spPr>
        <p:txBody>
          <a:bodyPr wrap="square" rtlCol="0">
            <a:spAutoFit/>
          </a:bodyPr>
          <a:lstStyle/>
          <a:p>
            <a:pPr algn="ctr"/>
            <a:r>
              <a:rPr lang="en-US" b="1" dirty="0">
                <a:highlight>
                  <a:srgbClr val="00FFFF"/>
                </a:highlight>
                <a:latin typeface="Times New Roman" panose="02020603050405020304" pitchFamily="18" charset="0"/>
                <a:cs typeface="Times New Roman" panose="02020603050405020304" pitchFamily="18" charset="0"/>
              </a:rPr>
              <a:t>Books of New Testament</a:t>
            </a:r>
          </a:p>
        </p:txBody>
      </p:sp>
    </p:spTree>
    <p:extLst>
      <p:ext uri="{BB962C8B-B14F-4D97-AF65-F5344CB8AC3E}">
        <p14:creationId xmlns:p14="http://schemas.microsoft.com/office/powerpoint/2010/main" val="4711661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flip="none" rotWithShape="1">
          <a:gsLst>
            <a:gs pos="7000">
              <a:schemeClr val="accent1">
                <a:lumMod val="5000"/>
                <a:lumOff val="95000"/>
              </a:schemeClr>
            </a:gs>
            <a:gs pos="0">
              <a:schemeClr val="accent1">
                <a:lumMod val="45000"/>
                <a:lumOff val="55000"/>
              </a:schemeClr>
            </a:gs>
            <a:gs pos="100000">
              <a:schemeClr val="accent1">
                <a:lumMod val="45000"/>
                <a:lumOff val="55000"/>
              </a:schemeClr>
            </a:gs>
            <a:gs pos="93000">
              <a:schemeClr val="accent1">
                <a:alpha val="50000"/>
                <a:lumMod val="50000"/>
                <a:lumOff val="50000"/>
              </a:schemeClr>
            </a:gs>
          </a:gsLst>
          <a:lin ang="5400000" scaled="0"/>
          <a:tileRect/>
        </a:gradFill>
        <a:effectLst/>
      </p:bgPr>
    </p:bg>
    <p:spTree>
      <p:nvGrpSpPr>
        <p:cNvPr id="1" name="">
          <a:extLst>
            <a:ext uri="{FF2B5EF4-FFF2-40B4-BE49-F238E27FC236}">
              <a16:creationId xmlns:a16="http://schemas.microsoft.com/office/drawing/2014/main" id="{079959C2-4A0E-34D7-E36A-786812102479}"/>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937585BB-F42E-E4D4-2DA8-E4883C7B3CB1}"/>
              </a:ext>
            </a:extLst>
          </p:cNvPr>
          <p:cNvSpPr>
            <a:spLocks noGrp="1"/>
          </p:cNvSpPr>
          <p:nvPr>
            <p:ph type="subTitle" idx="1"/>
          </p:nvPr>
        </p:nvSpPr>
        <p:spPr>
          <a:xfrm>
            <a:off x="9624289" y="6613236"/>
            <a:ext cx="2567711" cy="244764"/>
          </a:xfrm>
          <a:solidFill>
            <a:srgbClr val="002060"/>
          </a:solidFill>
          <a:ln>
            <a:noFill/>
          </a:ln>
        </p:spPr>
        <p:txBody>
          <a:bodyPr>
            <a:normAutofit/>
          </a:bodyPr>
          <a:lstStyle/>
          <a:p>
            <a:r>
              <a:rPr lang="en-US" sz="1000" b="1" dirty="0">
                <a:solidFill>
                  <a:srgbClr val="FFC000"/>
                </a:solidFill>
                <a:latin typeface="Aptos Display" panose="020B0004020202020204" pitchFamily="34" charset="0"/>
              </a:rPr>
              <a:t>GENESIS EVANGELICAL MISSION (GEM)</a:t>
            </a:r>
          </a:p>
        </p:txBody>
      </p:sp>
      <p:sp>
        <p:nvSpPr>
          <p:cNvPr id="5" name="Title 4">
            <a:extLst>
              <a:ext uri="{FF2B5EF4-FFF2-40B4-BE49-F238E27FC236}">
                <a16:creationId xmlns:a16="http://schemas.microsoft.com/office/drawing/2014/main" id="{F701C62D-FD5F-37C5-7711-95E8F4C1F0CC}"/>
              </a:ext>
            </a:extLst>
          </p:cNvPr>
          <p:cNvSpPr>
            <a:spLocks noGrp="1"/>
          </p:cNvSpPr>
          <p:nvPr>
            <p:ph type="ctrTitle"/>
          </p:nvPr>
        </p:nvSpPr>
        <p:spPr>
          <a:xfrm>
            <a:off x="2198254" y="110837"/>
            <a:ext cx="7795491" cy="387781"/>
          </a:xfrm>
          <a:solidFill>
            <a:srgbClr val="002060"/>
          </a:solidFill>
        </p:spPr>
        <p:txBody>
          <a:bodyPr>
            <a:normAutofit fontScale="90000"/>
          </a:bodyPr>
          <a:lstStyle/>
          <a:p>
            <a:r>
              <a:rPr lang="en-US" sz="2200" dirty="0">
                <a:solidFill>
                  <a:srgbClr val="FFC000"/>
                </a:solidFill>
              </a:rPr>
              <a:t>“</a:t>
            </a:r>
            <a:r>
              <a:rPr lang="en-US" sz="2200" b="1" dirty="0">
                <a:solidFill>
                  <a:srgbClr val="FFC000"/>
                </a:solidFill>
              </a:rPr>
              <a:t>BIBLE LIFE” Study </a:t>
            </a:r>
            <a:r>
              <a:rPr lang="en-US" sz="2200" b="1" dirty="0">
                <a:solidFill>
                  <a:schemeClr val="bg2"/>
                </a:solidFill>
              </a:rPr>
              <a:t> - </a:t>
            </a:r>
            <a:r>
              <a:rPr lang="en-US" sz="2200" dirty="0">
                <a:solidFill>
                  <a:schemeClr val="bg2"/>
                </a:solidFill>
              </a:rPr>
              <a:t>Exploring the message &amp; the ministry of Jesus Christ</a:t>
            </a:r>
          </a:p>
        </p:txBody>
      </p:sp>
      <p:graphicFrame>
        <p:nvGraphicFramePr>
          <p:cNvPr id="2" name="Table 1">
            <a:extLst>
              <a:ext uri="{FF2B5EF4-FFF2-40B4-BE49-F238E27FC236}">
                <a16:creationId xmlns:a16="http://schemas.microsoft.com/office/drawing/2014/main" id="{52D8F7D6-05E4-3648-9035-F6307D32AD58}"/>
              </a:ext>
            </a:extLst>
          </p:cNvPr>
          <p:cNvGraphicFramePr>
            <a:graphicFrameLocks noGrp="1"/>
          </p:cNvGraphicFramePr>
          <p:nvPr>
            <p:extLst>
              <p:ext uri="{D42A27DB-BD31-4B8C-83A1-F6EECF244321}">
                <p14:modId xmlns:p14="http://schemas.microsoft.com/office/powerpoint/2010/main" val="2777568364"/>
              </p:ext>
            </p:extLst>
          </p:nvPr>
        </p:nvGraphicFramePr>
        <p:xfrm>
          <a:off x="783560" y="1432814"/>
          <a:ext cx="9887387" cy="4554914"/>
        </p:xfrm>
        <a:graphic>
          <a:graphicData uri="http://schemas.openxmlformats.org/drawingml/2006/table">
            <a:tbl>
              <a:tblPr firstRow="1" firstCol="1" bandRow="1">
                <a:tableStyleId>{5C22544A-7EE6-4342-B048-85BDC9FD1C3A}</a:tableStyleId>
              </a:tblPr>
              <a:tblGrid>
                <a:gridCol w="1394098">
                  <a:extLst>
                    <a:ext uri="{9D8B030D-6E8A-4147-A177-3AD203B41FA5}">
                      <a16:colId xmlns:a16="http://schemas.microsoft.com/office/drawing/2014/main" val="3807334793"/>
                    </a:ext>
                  </a:extLst>
                </a:gridCol>
                <a:gridCol w="998979">
                  <a:extLst>
                    <a:ext uri="{9D8B030D-6E8A-4147-A177-3AD203B41FA5}">
                      <a16:colId xmlns:a16="http://schemas.microsoft.com/office/drawing/2014/main" val="679253005"/>
                    </a:ext>
                  </a:extLst>
                </a:gridCol>
                <a:gridCol w="1319752">
                  <a:extLst>
                    <a:ext uri="{9D8B030D-6E8A-4147-A177-3AD203B41FA5}">
                      <a16:colId xmlns:a16="http://schemas.microsoft.com/office/drawing/2014/main" val="1095273353"/>
                    </a:ext>
                  </a:extLst>
                </a:gridCol>
                <a:gridCol w="1414021">
                  <a:extLst>
                    <a:ext uri="{9D8B030D-6E8A-4147-A177-3AD203B41FA5}">
                      <a16:colId xmlns:a16="http://schemas.microsoft.com/office/drawing/2014/main" val="162323784"/>
                    </a:ext>
                  </a:extLst>
                </a:gridCol>
                <a:gridCol w="4760537">
                  <a:extLst>
                    <a:ext uri="{9D8B030D-6E8A-4147-A177-3AD203B41FA5}">
                      <a16:colId xmlns:a16="http://schemas.microsoft.com/office/drawing/2014/main" val="2068723721"/>
                    </a:ext>
                  </a:extLst>
                </a:gridCol>
              </a:tblGrid>
              <a:tr h="485686">
                <a:tc>
                  <a:txBody>
                    <a:bodyPr/>
                    <a:lstStyle/>
                    <a:p>
                      <a:pPr marL="0" marR="0">
                        <a:lnSpc>
                          <a:spcPct val="115000"/>
                        </a:lnSpc>
                        <a:spcAft>
                          <a:spcPts val="1500"/>
                        </a:spcAft>
                      </a:pPr>
                      <a:r>
                        <a:rPr lang="en-US" sz="1350" kern="0" dirty="0">
                          <a:effectLst/>
                          <a:latin typeface="Arial  "/>
                          <a:ea typeface="Aptos" panose="020B0004020202020204" pitchFamily="34" charset="0"/>
                          <a:cs typeface="Times New Roman" panose="02020603050405020304" pitchFamily="18" charset="0"/>
                        </a:rPr>
                        <a:t>BOOK</a:t>
                      </a:r>
                      <a:endParaRPr lang="en-US" sz="1350" kern="100" dirty="0">
                        <a:effectLst/>
                        <a:latin typeface="Arial  "/>
                        <a:ea typeface="Aptos" panose="020B0004020202020204" pitchFamily="34" charset="0"/>
                        <a:cs typeface="Times New Roman" panose="02020603050405020304" pitchFamily="18" charset="0"/>
                      </a:endParaRPr>
                    </a:p>
                  </a:txBody>
                  <a:tcPr marL="42367" marR="42367" marT="0" marB="0"/>
                </a:tc>
                <a:tc>
                  <a:txBody>
                    <a:bodyPr/>
                    <a:lstStyle/>
                    <a:p>
                      <a:pPr marL="0" marR="0">
                        <a:lnSpc>
                          <a:spcPct val="115000"/>
                        </a:lnSpc>
                        <a:spcAft>
                          <a:spcPts val="1500"/>
                        </a:spcAft>
                      </a:pPr>
                      <a:r>
                        <a:rPr lang="en-US" sz="1350" kern="0" dirty="0">
                          <a:effectLst/>
                          <a:latin typeface="Arial  "/>
                        </a:rPr>
                        <a:t>AUTHOR</a:t>
                      </a:r>
                      <a:endParaRPr lang="en-US" sz="1350" kern="100" dirty="0">
                        <a:effectLst/>
                        <a:latin typeface="Arial  "/>
                        <a:ea typeface="Aptos" panose="020B0004020202020204" pitchFamily="34" charset="0"/>
                        <a:cs typeface="Times New Roman" panose="02020603050405020304" pitchFamily="18" charset="0"/>
                      </a:endParaRPr>
                    </a:p>
                  </a:txBody>
                  <a:tcPr marL="42367" marR="42367" marT="0" marB="0"/>
                </a:tc>
                <a:tc>
                  <a:txBody>
                    <a:bodyPr/>
                    <a:lstStyle/>
                    <a:p>
                      <a:pPr marL="0" marR="0">
                        <a:lnSpc>
                          <a:spcPct val="115000"/>
                        </a:lnSpc>
                        <a:spcAft>
                          <a:spcPts val="1500"/>
                        </a:spcAft>
                      </a:pPr>
                      <a:r>
                        <a:rPr lang="en-US" sz="1350" kern="0" dirty="0">
                          <a:effectLst/>
                          <a:latin typeface="Arial  "/>
                        </a:rPr>
                        <a:t>TIME OF WRITING</a:t>
                      </a:r>
                      <a:endParaRPr lang="en-US" sz="1350" kern="100" dirty="0">
                        <a:effectLst/>
                        <a:latin typeface="Arial  "/>
                        <a:ea typeface="Aptos" panose="020B0004020202020204" pitchFamily="34" charset="0"/>
                        <a:cs typeface="Times New Roman" panose="02020603050405020304" pitchFamily="18" charset="0"/>
                      </a:endParaRPr>
                    </a:p>
                  </a:txBody>
                  <a:tcPr marL="42367" marR="42367" marT="0" marB="0"/>
                </a:tc>
                <a:tc>
                  <a:txBody>
                    <a:bodyPr/>
                    <a:lstStyle/>
                    <a:p>
                      <a:pPr marL="0" marR="0">
                        <a:lnSpc>
                          <a:spcPct val="115000"/>
                        </a:lnSpc>
                        <a:spcAft>
                          <a:spcPts val="1500"/>
                        </a:spcAft>
                      </a:pPr>
                      <a:r>
                        <a:rPr lang="en-US" sz="1350" kern="100" dirty="0">
                          <a:effectLst/>
                          <a:latin typeface="Arial  "/>
                          <a:ea typeface="Aptos" panose="020B0004020202020204" pitchFamily="34" charset="0"/>
                          <a:cs typeface="Times New Roman" panose="02020603050405020304" pitchFamily="18" charset="0"/>
                        </a:rPr>
                        <a:t>PLACE OF WRITING</a:t>
                      </a:r>
                    </a:p>
                  </a:txBody>
                  <a:tcPr marL="42367" marR="42367" marT="0" marB="0"/>
                </a:tc>
                <a:tc>
                  <a:txBody>
                    <a:bodyPr/>
                    <a:lstStyle/>
                    <a:p>
                      <a:pPr marL="0" marR="0">
                        <a:lnSpc>
                          <a:spcPct val="115000"/>
                        </a:lnSpc>
                        <a:spcAft>
                          <a:spcPts val="1500"/>
                        </a:spcAft>
                      </a:pPr>
                      <a:r>
                        <a:rPr lang="en-US" sz="1350" kern="100" dirty="0">
                          <a:effectLst/>
                          <a:latin typeface="Arial  "/>
                          <a:ea typeface="Aptos" panose="020B0004020202020204" pitchFamily="34" charset="0"/>
                          <a:cs typeface="Times New Roman" panose="02020603050405020304" pitchFamily="18" charset="0"/>
                        </a:rPr>
                        <a:t>AUDIENCE</a:t>
                      </a:r>
                    </a:p>
                  </a:txBody>
                  <a:tcPr marL="42367" marR="42367" marT="0" marB="0"/>
                </a:tc>
                <a:extLst>
                  <a:ext uri="{0D108BD9-81ED-4DB2-BD59-A6C34878D82A}">
                    <a16:rowId xmlns:a16="http://schemas.microsoft.com/office/drawing/2014/main" val="195071529"/>
                  </a:ext>
                </a:extLst>
              </a:tr>
              <a:tr h="430254">
                <a:tc>
                  <a:txBody>
                    <a:bodyPr/>
                    <a:lstStyle/>
                    <a:p>
                      <a:pPr marL="0" marR="0">
                        <a:lnSpc>
                          <a:spcPct val="115000"/>
                        </a:lnSpc>
                        <a:spcAft>
                          <a:spcPts val="1500"/>
                        </a:spcAft>
                      </a:pPr>
                      <a:r>
                        <a:rPr lang="en-US" sz="1300" kern="100" dirty="0">
                          <a:effectLst/>
                          <a:latin typeface="Arial  "/>
                          <a:ea typeface="Aptos" panose="020B0004020202020204" pitchFamily="34" charset="0"/>
                          <a:cs typeface="Times New Roman" panose="02020603050405020304" pitchFamily="18" charset="0"/>
                        </a:rPr>
                        <a:t>Matthew</a:t>
                      </a:r>
                    </a:p>
                  </a:txBody>
                  <a:tcPr marL="42367" marR="42367" marT="0" marB="0"/>
                </a:tc>
                <a:tc>
                  <a:txBody>
                    <a:bodyPr/>
                    <a:lstStyle/>
                    <a:p>
                      <a:pPr marL="0" marR="0">
                        <a:lnSpc>
                          <a:spcPct val="115000"/>
                        </a:lnSpc>
                        <a:spcAft>
                          <a:spcPts val="1500"/>
                        </a:spcAft>
                      </a:pPr>
                      <a:r>
                        <a:rPr lang="en-US" sz="1300" kern="100" dirty="0">
                          <a:effectLst/>
                          <a:latin typeface="Arial  "/>
                          <a:ea typeface="Aptos" panose="020B0004020202020204" pitchFamily="34" charset="0"/>
                          <a:cs typeface="Times New Roman" panose="02020603050405020304" pitchFamily="18" charset="0"/>
                        </a:rPr>
                        <a:t>Matthew</a:t>
                      </a:r>
                    </a:p>
                  </a:txBody>
                  <a:tcPr marL="42367" marR="42367" marT="0" marB="0"/>
                </a:tc>
                <a:tc>
                  <a:txBody>
                    <a:bodyPr/>
                    <a:lstStyle/>
                    <a:p>
                      <a:pPr marL="0" marR="0">
                        <a:lnSpc>
                          <a:spcPct val="115000"/>
                        </a:lnSpc>
                        <a:spcAft>
                          <a:spcPts val="1500"/>
                        </a:spcAft>
                      </a:pPr>
                      <a:r>
                        <a:rPr lang="en-US" sz="1300" kern="100" dirty="0">
                          <a:effectLst/>
                          <a:latin typeface="Arial  "/>
                          <a:ea typeface="Aptos" panose="020B0004020202020204" pitchFamily="34" charset="0"/>
                          <a:cs typeface="Times New Roman" panose="02020603050405020304" pitchFamily="18" charset="0"/>
                        </a:rPr>
                        <a:t>60’s</a:t>
                      </a:r>
                    </a:p>
                  </a:txBody>
                  <a:tcPr marL="42367" marR="42367" marT="0" marB="0"/>
                </a:tc>
                <a:tc>
                  <a:txBody>
                    <a:bodyPr/>
                    <a:lstStyle/>
                    <a:p>
                      <a:pPr marL="0" marR="0">
                        <a:lnSpc>
                          <a:spcPct val="115000"/>
                        </a:lnSpc>
                        <a:spcAft>
                          <a:spcPts val="1500"/>
                        </a:spcAft>
                      </a:pPr>
                      <a:r>
                        <a:rPr lang="en-US" sz="1300" kern="100" dirty="0">
                          <a:effectLst/>
                          <a:latin typeface="Arial  "/>
                          <a:ea typeface="Aptos" panose="020B0004020202020204" pitchFamily="34" charset="0"/>
                          <a:cs typeface="Times New Roman" panose="02020603050405020304" pitchFamily="18" charset="0"/>
                        </a:rPr>
                        <a:t>Probably Antioch in Syria</a:t>
                      </a:r>
                    </a:p>
                  </a:txBody>
                  <a:tcPr marL="42367" marR="42367" marT="0" marB="0"/>
                </a:tc>
                <a:tc>
                  <a:txBody>
                    <a:bodyPr/>
                    <a:lstStyle/>
                    <a:p>
                      <a:pPr marL="0" marR="0">
                        <a:lnSpc>
                          <a:spcPct val="115000"/>
                        </a:lnSpc>
                        <a:spcAft>
                          <a:spcPts val="1500"/>
                        </a:spcAft>
                      </a:pPr>
                      <a:r>
                        <a:rPr lang="en-US" sz="1300" kern="100" dirty="0">
                          <a:effectLst/>
                          <a:latin typeface="Arial  "/>
                          <a:ea typeface="Aptos" panose="020B0004020202020204" pitchFamily="34" charset="0"/>
                          <a:cs typeface="Times New Roman" panose="02020603050405020304" pitchFamily="18" charset="0"/>
                        </a:rPr>
                        <a:t>Jews in Syria or Palestine</a:t>
                      </a:r>
                    </a:p>
                  </a:txBody>
                  <a:tcPr marL="42367" marR="42367" marT="0" marB="0"/>
                </a:tc>
                <a:extLst>
                  <a:ext uri="{0D108BD9-81ED-4DB2-BD59-A6C34878D82A}">
                    <a16:rowId xmlns:a16="http://schemas.microsoft.com/office/drawing/2014/main" val="3979864643"/>
                  </a:ext>
                </a:extLst>
              </a:tr>
              <a:tr h="430254">
                <a:tc>
                  <a:txBody>
                    <a:bodyPr/>
                    <a:lstStyle/>
                    <a:p>
                      <a:pPr marL="0" marR="0">
                        <a:lnSpc>
                          <a:spcPct val="115000"/>
                        </a:lnSpc>
                        <a:spcAft>
                          <a:spcPts val="1500"/>
                        </a:spcAft>
                      </a:pPr>
                      <a:r>
                        <a:rPr lang="en-US" sz="1300" kern="100" dirty="0">
                          <a:effectLst/>
                          <a:latin typeface="Arial  "/>
                          <a:ea typeface="Aptos" panose="020B0004020202020204" pitchFamily="34" charset="0"/>
                          <a:cs typeface="Times New Roman" panose="02020603050405020304" pitchFamily="18" charset="0"/>
                        </a:rPr>
                        <a:t>Hebrews</a:t>
                      </a:r>
                    </a:p>
                  </a:txBody>
                  <a:tcPr marL="42367" marR="42367" marT="0" marB="0"/>
                </a:tc>
                <a:tc>
                  <a:txBody>
                    <a:bodyPr/>
                    <a:lstStyle/>
                    <a:p>
                      <a:pPr marL="0" marR="0" lvl="0" indent="0" algn="l" defTabSz="914400" rtl="0" eaLnBrk="1" fontAlgn="auto" latinLnBrk="0" hangingPunct="1">
                        <a:lnSpc>
                          <a:spcPct val="115000"/>
                        </a:lnSpc>
                        <a:spcBef>
                          <a:spcPts val="0"/>
                        </a:spcBef>
                        <a:spcAft>
                          <a:spcPts val="1500"/>
                        </a:spcAft>
                        <a:buClrTx/>
                        <a:buSzTx/>
                        <a:buFontTx/>
                        <a:buNone/>
                        <a:tabLst/>
                        <a:defRPr/>
                      </a:pPr>
                      <a:r>
                        <a:rPr kumimoji="0" lang="en-US" sz="1300" b="0" i="0" u="none" strike="noStrike" kern="100" cap="none" spc="0" normalizeH="0" baseline="0" noProof="0" dirty="0">
                          <a:ln>
                            <a:noFill/>
                          </a:ln>
                          <a:solidFill>
                            <a:prstClr val="black"/>
                          </a:solidFill>
                          <a:effectLst/>
                          <a:uLnTx/>
                          <a:uFillTx/>
                          <a:latin typeface="Arial  "/>
                          <a:ea typeface="Aptos" panose="020B0004020202020204" pitchFamily="34" charset="0"/>
                          <a:cs typeface="Times New Roman" panose="02020603050405020304" pitchFamily="18" charset="0"/>
                        </a:rPr>
                        <a:t>Unknown</a:t>
                      </a:r>
                    </a:p>
                  </a:txBody>
                  <a:tcPr marL="42367" marR="42367" marT="0" marB="0"/>
                </a:tc>
                <a:tc>
                  <a:txBody>
                    <a:bodyPr/>
                    <a:lstStyle/>
                    <a:p>
                      <a:pPr marL="0" marR="0">
                        <a:lnSpc>
                          <a:spcPct val="115000"/>
                        </a:lnSpc>
                        <a:spcAft>
                          <a:spcPts val="1500"/>
                        </a:spcAft>
                      </a:pPr>
                      <a:r>
                        <a:rPr lang="en-US" sz="1300" kern="100" dirty="0">
                          <a:effectLst/>
                          <a:latin typeface="Arial  "/>
                          <a:ea typeface="Aptos" panose="020B0004020202020204" pitchFamily="34" charset="0"/>
                          <a:cs typeface="Times New Roman" panose="02020603050405020304" pitchFamily="18" charset="0"/>
                        </a:rPr>
                        <a:t>60’s</a:t>
                      </a:r>
                    </a:p>
                  </a:txBody>
                  <a:tcPr marL="42367" marR="42367" marT="0" marB="0"/>
                </a:tc>
                <a:tc>
                  <a:txBody>
                    <a:bodyPr/>
                    <a:lstStyle/>
                    <a:p>
                      <a:pPr marL="0" marR="0">
                        <a:lnSpc>
                          <a:spcPct val="115000"/>
                        </a:lnSpc>
                        <a:spcAft>
                          <a:spcPts val="1500"/>
                        </a:spcAft>
                      </a:pPr>
                      <a:r>
                        <a:rPr lang="en-US" sz="1300" kern="100" dirty="0">
                          <a:effectLst/>
                          <a:latin typeface="Arial  "/>
                          <a:ea typeface="Aptos" panose="020B0004020202020204" pitchFamily="34" charset="0"/>
                          <a:cs typeface="Times New Roman" panose="02020603050405020304" pitchFamily="18" charset="0"/>
                        </a:rPr>
                        <a:t>Unknown</a:t>
                      </a:r>
                    </a:p>
                  </a:txBody>
                  <a:tcPr marL="42367" marR="42367" marT="0" marB="0"/>
                </a:tc>
                <a:tc>
                  <a:txBody>
                    <a:bodyPr/>
                    <a:lstStyle/>
                    <a:p>
                      <a:pPr marL="0" marR="0">
                        <a:lnSpc>
                          <a:spcPct val="115000"/>
                        </a:lnSpc>
                        <a:spcAft>
                          <a:spcPts val="1500"/>
                        </a:spcAft>
                      </a:pPr>
                      <a:r>
                        <a:rPr lang="en-US" sz="1300" kern="100" dirty="0">
                          <a:effectLst/>
                          <a:latin typeface="Arial  "/>
                          <a:ea typeface="Aptos" panose="020B0004020202020204" pitchFamily="34" charset="0"/>
                          <a:cs typeface="Times New Roman" panose="02020603050405020304" pitchFamily="18" charset="0"/>
                        </a:rPr>
                        <a:t>Jewish Christians in Rome or Jerusalem</a:t>
                      </a:r>
                    </a:p>
                  </a:txBody>
                  <a:tcPr marL="42367" marR="42367" marT="0" marB="0"/>
                </a:tc>
                <a:extLst>
                  <a:ext uri="{0D108BD9-81ED-4DB2-BD59-A6C34878D82A}">
                    <a16:rowId xmlns:a16="http://schemas.microsoft.com/office/drawing/2014/main" val="920999427"/>
                  </a:ext>
                </a:extLst>
              </a:tr>
              <a:tr h="384160">
                <a:tc>
                  <a:txBody>
                    <a:bodyPr/>
                    <a:lstStyle/>
                    <a:p>
                      <a:pPr marL="0" marR="0">
                        <a:lnSpc>
                          <a:spcPct val="115000"/>
                        </a:lnSpc>
                        <a:spcAft>
                          <a:spcPts val="1500"/>
                        </a:spcAft>
                      </a:pPr>
                      <a:r>
                        <a:rPr lang="en-US" sz="1300" kern="100" dirty="0">
                          <a:effectLst/>
                          <a:latin typeface="Arial  "/>
                          <a:ea typeface="Aptos" panose="020B0004020202020204" pitchFamily="34" charset="0"/>
                          <a:cs typeface="Times New Roman" panose="02020603050405020304" pitchFamily="18" charset="0"/>
                        </a:rPr>
                        <a:t>Jude</a:t>
                      </a:r>
                    </a:p>
                  </a:txBody>
                  <a:tcPr marL="42367" marR="42367" marT="0" marB="0"/>
                </a:tc>
                <a:tc>
                  <a:txBody>
                    <a:bodyPr/>
                    <a:lstStyle/>
                    <a:p>
                      <a:pPr marL="0" marR="0" lvl="0" indent="0" algn="l" defTabSz="914400" rtl="0" eaLnBrk="1" fontAlgn="auto" latinLnBrk="0" hangingPunct="1">
                        <a:lnSpc>
                          <a:spcPct val="115000"/>
                        </a:lnSpc>
                        <a:spcBef>
                          <a:spcPts val="0"/>
                        </a:spcBef>
                        <a:spcAft>
                          <a:spcPts val="1500"/>
                        </a:spcAft>
                        <a:buClrTx/>
                        <a:buSzTx/>
                        <a:buFontTx/>
                        <a:buNone/>
                        <a:tabLst/>
                        <a:defRPr/>
                      </a:pPr>
                      <a:r>
                        <a:rPr kumimoji="0" lang="en-US" sz="1300" b="0" i="0" u="none" strike="noStrike" kern="100" cap="none" spc="0" normalizeH="0" baseline="0" noProof="0" dirty="0">
                          <a:ln>
                            <a:noFill/>
                          </a:ln>
                          <a:solidFill>
                            <a:prstClr val="black"/>
                          </a:solidFill>
                          <a:effectLst/>
                          <a:uLnTx/>
                          <a:uFillTx/>
                          <a:latin typeface="Arial  "/>
                          <a:ea typeface="Aptos" panose="020B0004020202020204" pitchFamily="34" charset="0"/>
                          <a:cs typeface="Times New Roman" panose="02020603050405020304" pitchFamily="18" charset="0"/>
                        </a:rPr>
                        <a:t>Jude</a:t>
                      </a:r>
                    </a:p>
                  </a:txBody>
                  <a:tcPr marL="42367" marR="42367" marT="0" marB="0"/>
                </a:tc>
                <a:tc>
                  <a:txBody>
                    <a:bodyPr/>
                    <a:lstStyle/>
                    <a:p>
                      <a:pPr marL="0" marR="0">
                        <a:lnSpc>
                          <a:spcPct val="115000"/>
                        </a:lnSpc>
                        <a:spcAft>
                          <a:spcPts val="1500"/>
                        </a:spcAft>
                      </a:pPr>
                      <a:r>
                        <a:rPr lang="en-US" sz="1300" kern="100" dirty="0">
                          <a:effectLst/>
                          <a:latin typeface="Arial  "/>
                          <a:ea typeface="Aptos" panose="020B0004020202020204" pitchFamily="34" charset="0"/>
                          <a:cs typeface="Times New Roman" panose="02020603050405020304" pitchFamily="18" charset="0"/>
                        </a:rPr>
                        <a:t>60’s or 70’s</a:t>
                      </a:r>
                    </a:p>
                  </a:txBody>
                  <a:tcPr marL="42367" marR="42367" marT="0" marB="0"/>
                </a:tc>
                <a:tc>
                  <a:txBody>
                    <a:bodyPr/>
                    <a:lstStyle/>
                    <a:p>
                      <a:pPr marL="0" marR="0">
                        <a:lnSpc>
                          <a:spcPct val="115000"/>
                        </a:lnSpc>
                        <a:spcAft>
                          <a:spcPts val="1500"/>
                        </a:spcAft>
                      </a:pPr>
                      <a:r>
                        <a:rPr lang="en-US" sz="1300" kern="100" dirty="0">
                          <a:effectLst/>
                          <a:latin typeface="Arial  "/>
                          <a:ea typeface="Aptos" panose="020B0004020202020204" pitchFamily="34" charset="0"/>
                          <a:cs typeface="Times New Roman" panose="02020603050405020304" pitchFamily="18" charset="0"/>
                        </a:rPr>
                        <a:t>Unknown</a:t>
                      </a:r>
                    </a:p>
                  </a:txBody>
                  <a:tcPr marL="42367" marR="42367" marT="0" marB="0"/>
                </a:tc>
                <a:tc>
                  <a:txBody>
                    <a:bodyPr/>
                    <a:lstStyle/>
                    <a:p>
                      <a:pPr marL="0" marR="0">
                        <a:lnSpc>
                          <a:spcPct val="115000"/>
                        </a:lnSpc>
                        <a:spcAft>
                          <a:spcPts val="1500"/>
                        </a:spcAft>
                      </a:pPr>
                      <a:r>
                        <a:rPr lang="en-US" sz="1300" kern="100" dirty="0">
                          <a:effectLst/>
                          <a:latin typeface="Arial  "/>
                          <a:ea typeface="Aptos" panose="020B0004020202020204" pitchFamily="34" charset="0"/>
                          <a:cs typeface="Times New Roman" panose="02020603050405020304" pitchFamily="18" charset="0"/>
                        </a:rPr>
                        <a:t>Christians in general</a:t>
                      </a:r>
                    </a:p>
                  </a:txBody>
                  <a:tcPr marL="42367" marR="42367" marT="0" marB="0"/>
                </a:tc>
                <a:extLst>
                  <a:ext uri="{0D108BD9-81ED-4DB2-BD59-A6C34878D82A}">
                    <a16:rowId xmlns:a16="http://schemas.microsoft.com/office/drawing/2014/main" val="1491886061"/>
                  </a:ext>
                </a:extLst>
              </a:tr>
              <a:tr h="357358">
                <a:tc>
                  <a:txBody>
                    <a:bodyPr/>
                    <a:lstStyle/>
                    <a:p>
                      <a:pPr marL="0" marR="0">
                        <a:lnSpc>
                          <a:spcPct val="115000"/>
                        </a:lnSpc>
                        <a:spcAft>
                          <a:spcPts val="1500"/>
                        </a:spcAft>
                      </a:pPr>
                      <a:r>
                        <a:rPr lang="en-US" sz="1300" kern="100" dirty="0">
                          <a:effectLst/>
                          <a:latin typeface="Arial  "/>
                          <a:ea typeface="Aptos" panose="020B0004020202020204" pitchFamily="34" charset="0"/>
                          <a:cs typeface="Times New Roman" panose="02020603050405020304" pitchFamily="18" charset="0"/>
                        </a:rPr>
                        <a:t>John</a:t>
                      </a:r>
                    </a:p>
                  </a:txBody>
                  <a:tcPr marL="42367" marR="42367" marT="0" marB="0"/>
                </a:tc>
                <a:tc>
                  <a:txBody>
                    <a:bodyPr/>
                    <a:lstStyle/>
                    <a:p>
                      <a:pPr marL="0" marR="0" lvl="0" indent="0" algn="l" defTabSz="914400" rtl="0" eaLnBrk="1" fontAlgn="auto" latinLnBrk="0" hangingPunct="1">
                        <a:lnSpc>
                          <a:spcPct val="115000"/>
                        </a:lnSpc>
                        <a:spcBef>
                          <a:spcPts val="0"/>
                        </a:spcBef>
                        <a:spcAft>
                          <a:spcPts val="1500"/>
                        </a:spcAft>
                        <a:buClrTx/>
                        <a:buSzTx/>
                        <a:buFontTx/>
                        <a:buNone/>
                        <a:tabLst/>
                        <a:defRPr/>
                      </a:pPr>
                      <a:r>
                        <a:rPr kumimoji="0" lang="en-US" sz="1300" b="0" i="0" u="none" strike="noStrike" kern="100" cap="none" spc="0" normalizeH="0" baseline="0" noProof="0" dirty="0">
                          <a:ln>
                            <a:noFill/>
                          </a:ln>
                          <a:solidFill>
                            <a:prstClr val="black"/>
                          </a:solidFill>
                          <a:effectLst/>
                          <a:uLnTx/>
                          <a:uFillTx/>
                          <a:latin typeface="Arial  "/>
                          <a:ea typeface="Aptos" panose="020B0004020202020204" pitchFamily="34" charset="0"/>
                          <a:cs typeface="Times New Roman" panose="02020603050405020304" pitchFamily="18" charset="0"/>
                        </a:rPr>
                        <a:t>John</a:t>
                      </a:r>
                    </a:p>
                  </a:txBody>
                  <a:tcPr marL="42367" marR="42367" marT="0" marB="0"/>
                </a:tc>
                <a:tc>
                  <a:txBody>
                    <a:bodyPr/>
                    <a:lstStyle/>
                    <a:p>
                      <a:pPr marL="0" marR="0" lvl="0" indent="0" algn="l" defTabSz="914400" rtl="0" eaLnBrk="1" fontAlgn="auto" latinLnBrk="0" hangingPunct="1">
                        <a:lnSpc>
                          <a:spcPct val="115000"/>
                        </a:lnSpc>
                        <a:spcBef>
                          <a:spcPts val="0"/>
                        </a:spcBef>
                        <a:spcAft>
                          <a:spcPts val="1500"/>
                        </a:spcAft>
                        <a:buClrTx/>
                        <a:buSzTx/>
                        <a:buFontTx/>
                        <a:buNone/>
                        <a:tabLst/>
                        <a:defRPr/>
                      </a:pPr>
                      <a:r>
                        <a:rPr lang="en-US" sz="1300" kern="100" dirty="0">
                          <a:effectLst/>
                          <a:latin typeface="Arial  "/>
                          <a:ea typeface="Aptos" panose="020B0004020202020204" pitchFamily="34" charset="0"/>
                          <a:cs typeface="Times New Roman" panose="02020603050405020304" pitchFamily="18" charset="0"/>
                        </a:rPr>
                        <a:t>Late 80’s or early 90’s</a:t>
                      </a:r>
                    </a:p>
                  </a:txBody>
                  <a:tcPr marL="42367" marR="42367" marT="0" marB="0"/>
                </a:tc>
                <a:tc>
                  <a:txBody>
                    <a:bodyPr/>
                    <a:lstStyle/>
                    <a:p>
                      <a:pPr marL="0" marR="0">
                        <a:lnSpc>
                          <a:spcPct val="115000"/>
                        </a:lnSpc>
                        <a:spcAft>
                          <a:spcPts val="1500"/>
                        </a:spcAft>
                      </a:pPr>
                      <a:r>
                        <a:rPr lang="en-US" sz="1300" kern="100" dirty="0">
                          <a:effectLst/>
                          <a:latin typeface="Arial  "/>
                          <a:ea typeface="Aptos" panose="020B0004020202020204" pitchFamily="34" charset="0"/>
                          <a:cs typeface="Times New Roman" panose="02020603050405020304" pitchFamily="18" charset="0"/>
                        </a:rPr>
                        <a:t>Ephesus</a:t>
                      </a:r>
                    </a:p>
                  </a:txBody>
                  <a:tcPr marL="42367" marR="42367" marT="0" marB="0"/>
                </a:tc>
                <a:tc>
                  <a:txBody>
                    <a:bodyPr/>
                    <a:lstStyle/>
                    <a:p>
                      <a:pPr marL="0" marR="0">
                        <a:lnSpc>
                          <a:spcPct val="115000"/>
                        </a:lnSpc>
                        <a:spcAft>
                          <a:spcPts val="1500"/>
                        </a:spcAft>
                      </a:pPr>
                      <a:r>
                        <a:rPr lang="en-US" sz="1300" kern="100" dirty="0">
                          <a:effectLst/>
                          <a:latin typeface="Arial  "/>
                          <a:ea typeface="Aptos" panose="020B0004020202020204" pitchFamily="34" charset="0"/>
                          <a:cs typeface="Times New Roman" panose="02020603050405020304" pitchFamily="18" charset="0"/>
                        </a:rPr>
                        <a:t>Christians and or non-Christians in the region around Ephesus</a:t>
                      </a:r>
                    </a:p>
                  </a:txBody>
                  <a:tcPr marL="42367" marR="42367" marT="0" marB="0"/>
                </a:tc>
                <a:extLst>
                  <a:ext uri="{0D108BD9-81ED-4DB2-BD59-A6C34878D82A}">
                    <a16:rowId xmlns:a16="http://schemas.microsoft.com/office/drawing/2014/main" val="895714249"/>
                  </a:ext>
                </a:extLst>
              </a:tr>
              <a:tr h="654931">
                <a:tc>
                  <a:txBody>
                    <a:bodyPr/>
                    <a:lstStyle/>
                    <a:p>
                      <a:pPr marL="0" marR="0">
                        <a:lnSpc>
                          <a:spcPct val="115000"/>
                        </a:lnSpc>
                        <a:spcAft>
                          <a:spcPts val="1500"/>
                        </a:spcAft>
                      </a:pPr>
                      <a:r>
                        <a:rPr lang="en-US" sz="1300" kern="100" dirty="0">
                          <a:effectLst/>
                          <a:latin typeface="Arial  "/>
                          <a:ea typeface="Aptos" panose="020B0004020202020204" pitchFamily="34" charset="0"/>
                          <a:cs typeface="Times New Roman" panose="02020603050405020304" pitchFamily="18" charset="0"/>
                        </a:rPr>
                        <a:t>1 John</a:t>
                      </a:r>
                    </a:p>
                  </a:txBody>
                  <a:tcPr marL="42367" marR="42367" marT="0" marB="0"/>
                </a:tc>
                <a:tc>
                  <a:txBody>
                    <a:bodyPr/>
                    <a:lstStyle/>
                    <a:p>
                      <a:pPr marL="0" marR="0" lvl="0" indent="0" algn="l" defTabSz="914400" rtl="0" eaLnBrk="1" fontAlgn="auto" latinLnBrk="0" hangingPunct="1">
                        <a:lnSpc>
                          <a:spcPct val="115000"/>
                        </a:lnSpc>
                        <a:spcBef>
                          <a:spcPts val="0"/>
                        </a:spcBef>
                        <a:spcAft>
                          <a:spcPts val="1500"/>
                        </a:spcAft>
                        <a:buClrTx/>
                        <a:buSzTx/>
                        <a:buFontTx/>
                        <a:buNone/>
                        <a:tabLst/>
                        <a:defRPr/>
                      </a:pPr>
                      <a:r>
                        <a:rPr kumimoji="0" lang="en-US" sz="1300" b="0" i="0" u="none" strike="noStrike" kern="100" cap="none" spc="0" normalizeH="0" baseline="0" noProof="0" dirty="0">
                          <a:ln>
                            <a:noFill/>
                          </a:ln>
                          <a:solidFill>
                            <a:prstClr val="black"/>
                          </a:solidFill>
                          <a:effectLst/>
                          <a:uLnTx/>
                          <a:uFillTx/>
                          <a:latin typeface="Arial  "/>
                          <a:ea typeface="Aptos" panose="020B0004020202020204" pitchFamily="34" charset="0"/>
                          <a:cs typeface="Times New Roman" panose="02020603050405020304" pitchFamily="18" charset="0"/>
                        </a:rPr>
                        <a:t>John</a:t>
                      </a:r>
                    </a:p>
                  </a:txBody>
                  <a:tcPr marL="42367" marR="42367" marT="0" marB="0"/>
                </a:tc>
                <a:tc>
                  <a:txBody>
                    <a:bodyPr/>
                    <a:lstStyle/>
                    <a:p>
                      <a:pPr marL="0" marR="0" lvl="0" indent="0" algn="l" defTabSz="914400" rtl="0" eaLnBrk="1" fontAlgn="auto" latinLnBrk="0" hangingPunct="1">
                        <a:lnSpc>
                          <a:spcPct val="115000"/>
                        </a:lnSpc>
                        <a:spcBef>
                          <a:spcPts val="0"/>
                        </a:spcBef>
                        <a:spcAft>
                          <a:spcPts val="1500"/>
                        </a:spcAft>
                        <a:buClrTx/>
                        <a:buSzTx/>
                        <a:buFontTx/>
                        <a:buNone/>
                        <a:tabLst/>
                        <a:defRPr/>
                      </a:pPr>
                      <a:r>
                        <a:rPr lang="en-US" sz="1300" kern="100" dirty="0">
                          <a:effectLst/>
                          <a:latin typeface="Arial  "/>
                          <a:ea typeface="Aptos" panose="020B0004020202020204" pitchFamily="34" charset="0"/>
                          <a:cs typeface="Times New Roman" panose="02020603050405020304" pitchFamily="18" charset="0"/>
                        </a:rPr>
                        <a:t>Late 80’s or early 90’s</a:t>
                      </a:r>
                    </a:p>
                  </a:txBody>
                  <a:tcPr marL="42367" marR="42367" marT="0" marB="0"/>
                </a:tc>
                <a:tc>
                  <a:txBody>
                    <a:bodyPr/>
                    <a:lstStyle/>
                    <a:p>
                      <a:pPr marL="0" marR="0">
                        <a:lnSpc>
                          <a:spcPct val="115000"/>
                        </a:lnSpc>
                        <a:spcAft>
                          <a:spcPts val="1500"/>
                        </a:spcAft>
                      </a:pPr>
                      <a:r>
                        <a:rPr lang="en-US" sz="1300" kern="100" dirty="0">
                          <a:effectLst/>
                          <a:latin typeface="Arial  "/>
                          <a:ea typeface="Aptos" panose="020B0004020202020204" pitchFamily="34" charset="0"/>
                          <a:cs typeface="Times New Roman" panose="02020603050405020304" pitchFamily="18" charset="0"/>
                        </a:rPr>
                        <a:t>Ephesus</a:t>
                      </a:r>
                    </a:p>
                  </a:txBody>
                  <a:tcPr marL="42367" marR="42367" marT="0" marB="0"/>
                </a:tc>
                <a:tc>
                  <a:txBody>
                    <a:bodyPr/>
                    <a:lstStyle/>
                    <a:p>
                      <a:pPr marL="0" marR="0">
                        <a:lnSpc>
                          <a:spcPct val="115000"/>
                        </a:lnSpc>
                        <a:spcAft>
                          <a:spcPts val="1500"/>
                        </a:spcAft>
                      </a:pPr>
                      <a:r>
                        <a:rPr lang="en-US" sz="1300" kern="100" dirty="0">
                          <a:effectLst/>
                          <a:latin typeface="Arial  "/>
                          <a:ea typeface="Aptos" panose="020B0004020202020204" pitchFamily="34" charset="0"/>
                          <a:cs typeface="Times New Roman" panose="02020603050405020304" pitchFamily="18" charset="0"/>
                        </a:rPr>
                        <a:t>Christians in the region around Ephesus</a:t>
                      </a:r>
                    </a:p>
                  </a:txBody>
                  <a:tcPr marL="42367" marR="42367" marT="0" marB="0"/>
                </a:tc>
                <a:extLst>
                  <a:ext uri="{0D108BD9-81ED-4DB2-BD59-A6C34878D82A}">
                    <a16:rowId xmlns:a16="http://schemas.microsoft.com/office/drawing/2014/main" val="925094966"/>
                  </a:ext>
                </a:extLst>
              </a:tr>
              <a:tr h="430254">
                <a:tc>
                  <a:txBody>
                    <a:bodyPr/>
                    <a:lstStyle/>
                    <a:p>
                      <a:pPr marL="0" marR="0">
                        <a:lnSpc>
                          <a:spcPct val="115000"/>
                        </a:lnSpc>
                        <a:spcAft>
                          <a:spcPts val="1500"/>
                        </a:spcAft>
                      </a:pPr>
                      <a:r>
                        <a:rPr lang="en-US" sz="1300" kern="100" dirty="0">
                          <a:effectLst/>
                          <a:latin typeface="Arial  "/>
                          <a:ea typeface="Aptos" panose="020B0004020202020204" pitchFamily="34" charset="0"/>
                          <a:cs typeface="Times New Roman" panose="02020603050405020304" pitchFamily="18" charset="0"/>
                        </a:rPr>
                        <a:t>2 John</a:t>
                      </a:r>
                    </a:p>
                  </a:txBody>
                  <a:tcPr marL="42367" marR="42367" marT="0" marB="0"/>
                </a:tc>
                <a:tc>
                  <a:txBody>
                    <a:bodyPr/>
                    <a:lstStyle/>
                    <a:p>
                      <a:pPr marL="0" marR="0" lvl="0" indent="0" algn="l" defTabSz="914400" rtl="0" eaLnBrk="1" fontAlgn="auto" latinLnBrk="0" hangingPunct="1">
                        <a:lnSpc>
                          <a:spcPct val="115000"/>
                        </a:lnSpc>
                        <a:spcBef>
                          <a:spcPts val="0"/>
                        </a:spcBef>
                        <a:spcAft>
                          <a:spcPts val="1500"/>
                        </a:spcAft>
                        <a:buClrTx/>
                        <a:buSzTx/>
                        <a:buFontTx/>
                        <a:buNone/>
                        <a:tabLst/>
                        <a:defRPr/>
                      </a:pPr>
                      <a:r>
                        <a:rPr kumimoji="0" lang="en-US" sz="1300" b="0" i="0" u="none" strike="noStrike" kern="100" cap="none" spc="0" normalizeH="0" baseline="0" noProof="0" dirty="0">
                          <a:ln>
                            <a:noFill/>
                          </a:ln>
                          <a:solidFill>
                            <a:prstClr val="black"/>
                          </a:solidFill>
                          <a:effectLst/>
                          <a:uLnTx/>
                          <a:uFillTx/>
                          <a:latin typeface="Arial  "/>
                          <a:ea typeface="Aptos" panose="020B0004020202020204" pitchFamily="34" charset="0"/>
                          <a:cs typeface="Times New Roman" panose="02020603050405020304" pitchFamily="18" charset="0"/>
                        </a:rPr>
                        <a:t>John</a:t>
                      </a:r>
                    </a:p>
                  </a:txBody>
                  <a:tcPr marL="42367" marR="42367" marT="0" marB="0"/>
                </a:tc>
                <a:tc>
                  <a:txBody>
                    <a:bodyPr/>
                    <a:lstStyle/>
                    <a:p>
                      <a:pPr marL="0" marR="0" lvl="0" indent="0" algn="l" defTabSz="914400" rtl="0" eaLnBrk="1" fontAlgn="auto" latinLnBrk="0" hangingPunct="1">
                        <a:lnSpc>
                          <a:spcPct val="115000"/>
                        </a:lnSpc>
                        <a:spcBef>
                          <a:spcPts val="0"/>
                        </a:spcBef>
                        <a:spcAft>
                          <a:spcPts val="1500"/>
                        </a:spcAft>
                        <a:buClrTx/>
                        <a:buSzTx/>
                        <a:buFontTx/>
                        <a:buNone/>
                        <a:tabLst/>
                        <a:defRPr/>
                      </a:pPr>
                      <a:r>
                        <a:rPr lang="en-US" sz="1300" kern="100" dirty="0">
                          <a:effectLst/>
                          <a:latin typeface="Arial  "/>
                          <a:ea typeface="Aptos" panose="020B0004020202020204" pitchFamily="34" charset="0"/>
                          <a:cs typeface="Times New Roman" panose="02020603050405020304" pitchFamily="18" charset="0"/>
                        </a:rPr>
                        <a:t>Late 80’s or early 90’s</a:t>
                      </a:r>
                    </a:p>
                  </a:txBody>
                  <a:tcPr marL="42367" marR="42367" marT="0" marB="0"/>
                </a:tc>
                <a:tc>
                  <a:txBody>
                    <a:bodyPr/>
                    <a:lstStyle/>
                    <a:p>
                      <a:pPr marL="0" marR="0">
                        <a:lnSpc>
                          <a:spcPct val="115000"/>
                        </a:lnSpc>
                        <a:spcAft>
                          <a:spcPts val="1500"/>
                        </a:spcAft>
                      </a:pPr>
                      <a:r>
                        <a:rPr lang="en-US" sz="1300" kern="100" dirty="0">
                          <a:effectLst/>
                          <a:latin typeface="Arial  "/>
                          <a:ea typeface="Aptos" panose="020B0004020202020204" pitchFamily="34" charset="0"/>
                          <a:cs typeface="Times New Roman" panose="02020603050405020304" pitchFamily="18" charset="0"/>
                        </a:rPr>
                        <a:t>Ephesus</a:t>
                      </a:r>
                    </a:p>
                  </a:txBody>
                  <a:tcPr marL="42367" marR="42367" marT="0" marB="0"/>
                </a:tc>
                <a:tc>
                  <a:txBody>
                    <a:bodyPr/>
                    <a:lstStyle/>
                    <a:p>
                      <a:pPr marL="0" marR="0">
                        <a:lnSpc>
                          <a:spcPct val="115000"/>
                        </a:lnSpc>
                        <a:spcAft>
                          <a:spcPts val="1500"/>
                        </a:spcAft>
                      </a:pPr>
                      <a:r>
                        <a:rPr lang="en-US" sz="1300" kern="100" dirty="0">
                          <a:effectLst/>
                          <a:latin typeface="Arial  "/>
                          <a:ea typeface="Aptos" panose="020B0004020202020204" pitchFamily="34" charset="0"/>
                          <a:cs typeface="Times New Roman" panose="02020603050405020304" pitchFamily="18" charset="0"/>
                        </a:rPr>
                        <a:t>A church near Ephesus</a:t>
                      </a:r>
                    </a:p>
                  </a:txBody>
                  <a:tcPr marL="42367" marR="42367" marT="0" marB="0"/>
                </a:tc>
                <a:extLst>
                  <a:ext uri="{0D108BD9-81ED-4DB2-BD59-A6C34878D82A}">
                    <a16:rowId xmlns:a16="http://schemas.microsoft.com/office/drawing/2014/main" val="1902945175"/>
                  </a:ext>
                </a:extLst>
              </a:tr>
              <a:tr h="375226">
                <a:tc>
                  <a:txBody>
                    <a:bodyPr/>
                    <a:lstStyle/>
                    <a:p>
                      <a:pPr marL="0" marR="0">
                        <a:lnSpc>
                          <a:spcPct val="115000"/>
                        </a:lnSpc>
                        <a:spcAft>
                          <a:spcPts val="1500"/>
                        </a:spcAft>
                      </a:pPr>
                      <a:r>
                        <a:rPr lang="en-US" sz="1300" kern="100" dirty="0">
                          <a:effectLst/>
                          <a:latin typeface="Arial  "/>
                          <a:ea typeface="Aptos" panose="020B0004020202020204" pitchFamily="34" charset="0"/>
                          <a:cs typeface="Times New Roman" panose="02020603050405020304" pitchFamily="18" charset="0"/>
                        </a:rPr>
                        <a:t>3 John</a:t>
                      </a:r>
                    </a:p>
                  </a:txBody>
                  <a:tcPr marL="42367" marR="42367" marT="0" marB="0"/>
                </a:tc>
                <a:tc>
                  <a:txBody>
                    <a:bodyPr/>
                    <a:lstStyle/>
                    <a:p>
                      <a:pPr marL="0" marR="0">
                        <a:lnSpc>
                          <a:spcPct val="115000"/>
                        </a:lnSpc>
                        <a:spcAft>
                          <a:spcPts val="1500"/>
                        </a:spcAft>
                      </a:pPr>
                      <a:r>
                        <a:rPr lang="en-US" sz="1300" kern="100" dirty="0">
                          <a:effectLst/>
                          <a:latin typeface="Arial  "/>
                          <a:ea typeface="Aptos" panose="020B0004020202020204" pitchFamily="34" charset="0"/>
                          <a:cs typeface="Times New Roman" panose="02020603050405020304" pitchFamily="18" charset="0"/>
                        </a:rPr>
                        <a:t>John</a:t>
                      </a:r>
                    </a:p>
                  </a:txBody>
                  <a:tcPr marL="42367" marR="42367" marT="0" marB="0"/>
                </a:tc>
                <a:tc>
                  <a:txBody>
                    <a:bodyPr/>
                    <a:lstStyle/>
                    <a:p>
                      <a:pPr marL="0" marR="0" lvl="0" indent="0" algn="l" defTabSz="914400" rtl="0" eaLnBrk="1" fontAlgn="auto" latinLnBrk="0" hangingPunct="1">
                        <a:lnSpc>
                          <a:spcPct val="115000"/>
                        </a:lnSpc>
                        <a:spcBef>
                          <a:spcPts val="0"/>
                        </a:spcBef>
                        <a:spcAft>
                          <a:spcPts val="1500"/>
                        </a:spcAft>
                        <a:buClrTx/>
                        <a:buSzTx/>
                        <a:buFontTx/>
                        <a:buNone/>
                        <a:tabLst/>
                        <a:defRPr/>
                      </a:pPr>
                      <a:r>
                        <a:rPr lang="en-US" sz="1300" kern="100" dirty="0">
                          <a:effectLst/>
                          <a:latin typeface="Arial  "/>
                          <a:ea typeface="Aptos" panose="020B0004020202020204" pitchFamily="34" charset="0"/>
                          <a:cs typeface="Times New Roman" panose="02020603050405020304" pitchFamily="18" charset="0"/>
                        </a:rPr>
                        <a:t>Late 80’s or early 90’s</a:t>
                      </a:r>
                    </a:p>
                  </a:txBody>
                  <a:tcPr marL="42367" marR="42367" marT="0" marB="0"/>
                </a:tc>
                <a:tc>
                  <a:txBody>
                    <a:bodyPr/>
                    <a:lstStyle/>
                    <a:p>
                      <a:pPr marL="0" marR="0">
                        <a:lnSpc>
                          <a:spcPct val="115000"/>
                        </a:lnSpc>
                        <a:spcAft>
                          <a:spcPts val="1500"/>
                        </a:spcAft>
                      </a:pPr>
                      <a:r>
                        <a:rPr lang="en-US" sz="1300" kern="100" dirty="0">
                          <a:effectLst/>
                          <a:latin typeface="Arial  "/>
                          <a:ea typeface="Aptos" panose="020B0004020202020204" pitchFamily="34" charset="0"/>
                          <a:cs typeface="Times New Roman" panose="02020603050405020304" pitchFamily="18" charset="0"/>
                        </a:rPr>
                        <a:t>Ephesus</a:t>
                      </a:r>
                    </a:p>
                  </a:txBody>
                  <a:tcPr marL="42367" marR="42367" marT="0" marB="0"/>
                </a:tc>
                <a:tc>
                  <a:txBody>
                    <a:bodyPr/>
                    <a:lstStyle/>
                    <a:p>
                      <a:pPr marL="0" marR="0">
                        <a:lnSpc>
                          <a:spcPct val="115000"/>
                        </a:lnSpc>
                        <a:spcAft>
                          <a:spcPts val="1500"/>
                        </a:spcAft>
                      </a:pPr>
                      <a:r>
                        <a:rPr lang="en-US" sz="1300" kern="100" dirty="0">
                          <a:effectLst/>
                          <a:latin typeface="Arial  "/>
                          <a:ea typeface="Aptos" panose="020B0004020202020204" pitchFamily="34" charset="0"/>
                          <a:cs typeface="Times New Roman" panose="02020603050405020304" pitchFamily="18" charset="0"/>
                        </a:rPr>
                        <a:t>Gaius, a Christian in the region around Ephesus</a:t>
                      </a:r>
                    </a:p>
                  </a:txBody>
                  <a:tcPr marL="42367" marR="42367" marT="0" marB="0"/>
                </a:tc>
                <a:extLst>
                  <a:ext uri="{0D108BD9-81ED-4DB2-BD59-A6C34878D82A}">
                    <a16:rowId xmlns:a16="http://schemas.microsoft.com/office/drawing/2014/main" val="2803963287"/>
                  </a:ext>
                </a:extLst>
              </a:tr>
              <a:tr h="375226">
                <a:tc>
                  <a:txBody>
                    <a:bodyPr/>
                    <a:lstStyle/>
                    <a:p>
                      <a:pPr marL="0" marR="0">
                        <a:lnSpc>
                          <a:spcPct val="115000"/>
                        </a:lnSpc>
                        <a:spcAft>
                          <a:spcPts val="1500"/>
                        </a:spcAft>
                      </a:pPr>
                      <a:r>
                        <a:rPr lang="en-US" sz="1300" kern="100" dirty="0">
                          <a:effectLst/>
                          <a:latin typeface="Arial  "/>
                          <a:ea typeface="Aptos" panose="020B0004020202020204" pitchFamily="34" charset="0"/>
                          <a:cs typeface="Times New Roman" panose="02020603050405020304" pitchFamily="18" charset="0"/>
                        </a:rPr>
                        <a:t>Revelation</a:t>
                      </a:r>
                    </a:p>
                  </a:txBody>
                  <a:tcPr marL="42367" marR="42367" marT="0" marB="0"/>
                </a:tc>
                <a:tc>
                  <a:txBody>
                    <a:bodyPr/>
                    <a:lstStyle/>
                    <a:p>
                      <a:pPr marL="0" marR="0">
                        <a:lnSpc>
                          <a:spcPct val="115000"/>
                        </a:lnSpc>
                        <a:spcAft>
                          <a:spcPts val="1500"/>
                        </a:spcAft>
                      </a:pPr>
                      <a:r>
                        <a:rPr lang="en-US" sz="1300" kern="100" dirty="0">
                          <a:effectLst/>
                          <a:latin typeface="Arial  "/>
                          <a:ea typeface="Aptos" panose="020B0004020202020204" pitchFamily="34" charset="0"/>
                          <a:cs typeface="Times New Roman" panose="02020603050405020304" pitchFamily="18" charset="0"/>
                        </a:rPr>
                        <a:t>John</a:t>
                      </a:r>
                    </a:p>
                  </a:txBody>
                  <a:tcPr marL="42367" marR="42367" marT="0" marB="0"/>
                </a:tc>
                <a:tc>
                  <a:txBody>
                    <a:bodyPr/>
                    <a:lstStyle/>
                    <a:p>
                      <a:pPr marL="0" marR="0" lvl="0" indent="0" algn="l" defTabSz="914400" rtl="0" eaLnBrk="1" fontAlgn="auto" latinLnBrk="0" hangingPunct="1">
                        <a:lnSpc>
                          <a:spcPct val="115000"/>
                        </a:lnSpc>
                        <a:spcBef>
                          <a:spcPts val="0"/>
                        </a:spcBef>
                        <a:spcAft>
                          <a:spcPts val="1500"/>
                        </a:spcAft>
                        <a:buClrTx/>
                        <a:buSzTx/>
                        <a:buFontTx/>
                        <a:buNone/>
                        <a:tabLst/>
                        <a:defRPr/>
                      </a:pPr>
                      <a:r>
                        <a:rPr lang="en-US" sz="1300" kern="100" dirty="0">
                          <a:effectLst/>
                          <a:latin typeface="Arial  "/>
                          <a:ea typeface="Aptos" panose="020B0004020202020204" pitchFamily="34" charset="0"/>
                          <a:cs typeface="Times New Roman" panose="02020603050405020304" pitchFamily="18" charset="0"/>
                        </a:rPr>
                        <a:t>Late 80’s or early 90’s</a:t>
                      </a:r>
                    </a:p>
                    <a:p>
                      <a:pPr marL="0" marR="0">
                        <a:lnSpc>
                          <a:spcPct val="115000"/>
                        </a:lnSpc>
                        <a:spcAft>
                          <a:spcPts val="1500"/>
                        </a:spcAft>
                      </a:pPr>
                      <a:endParaRPr lang="en-US" sz="1300" kern="100" dirty="0">
                        <a:effectLst/>
                        <a:latin typeface="Arial  "/>
                        <a:ea typeface="Aptos" panose="020B0004020202020204" pitchFamily="34" charset="0"/>
                        <a:cs typeface="Times New Roman" panose="02020603050405020304" pitchFamily="18" charset="0"/>
                      </a:endParaRPr>
                    </a:p>
                  </a:txBody>
                  <a:tcPr marL="42367" marR="42367" marT="0" marB="0"/>
                </a:tc>
                <a:tc>
                  <a:txBody>
                    <a:bodyPr/>
                    <a:lstStyle/>
                    <a:p>
                      <a:pPr marL="0" marR="0">
                        <a:lnSpc>
                          <a:spcPct val="115000"/>
                        </a:lnSpc>
                        <a:spcAft>
                          <a:spcPts val="1500"/>
                        </a:spcAft>
                      </a:pPr>
                      <a:r>
                        <a:rPr lang="en-US" sz="1300" kern="100" dirty="0">
                          <a:effectLst/>
                          <a:latin typeface="Arial  "/>
                          <a:ea typeface="Aptos" panose="020B0004020202020204" pitchFamily="34" charset="0"/>
                          <a:cs typeface="Times New Roman" panose="02020603050405020304" pitchFamily="18" charset="0"/>
                        </a:rPr>
                        <a:t>Patmos, off coast of Asia Minor</a:t>
                      </a:r>
                    </a:p>
                  </a:txBody>
                  <a:tcPr marL="42367" marR="42367" marT="0" marB="0"/>
                </a:tc>
                <a:tc>
                  <a:txBody>
                    <a:bodyPr/>
                    <a:lstStyle/>
                    <a:p>
                      <a:pPr marL="0" marR="0">
                        <a:lnSpc>
                          <a:spcPct val="115000"/>
                        </a:lnSpc>
                        <a:spcAft>
                          <a:spcPts val="1500"/>
                        </a:spcAft>
                      </a:pPr>
                      <a:r>
                        <a:rPr lang="en-US" sz="1300" kern="100" dirty="0">
                          <a:effectLst/>
                          <a:latin typeface="Arial  "/>
                          <a:ea typeface="Aptos" panose="020B0004020202020204" pitchFamily="34" charset="0"/>
                          <a:cs typeface="Times New Roman" panose="02020603050405020304" pitchFamily="18" charset="0"/>
                        </a:rPr>
                        <a:t>Seven churches in western Asia Minor</a:t>
                      </a:r>
                    </a:p>
                  </a:txBody>
                  <a:tcPr marL="42367" marR="42367" marT="0" marB="0"/>
                </a:tc>
                <a:extLst>
                  <a:ext uri="{0D108BD9-81ED-4DB2-BD59-A6C34878D82A}">
                    <a16:rowId xmlns:a16="http://schemas.microsoft.com/office/drawing/2014/main" val="38253407"/>
                  </a:ext>
                </a:extLst>
              </a:tr>
            </a:tbl>
          </a:graphicData>
        </a:graphic>
      </p:graphicFrame>
      <p:sp>
        <p:nvSpPr>
          <p:cNvPr id="4" name="TextBox 3">
            <a:extLst>
              <a:ext uri="{FF2B5EF4-FFF2-40B4-BE49-F238E27FC236}">
                <a16:creationId xmlns:a16="http://schemas.microsoft.com/office/drawing/2014/main" id="{AB1D311B-468B-A63C-CB93-CDDA09375D0E}"/>
              </a:ext>
            </a:extLst>
          </p:cNvPr>
          <p:cNvSpPr txBox="1"/>
          <p:nvPr/>
        </p:nvSpPr>
        <p:spPr>
          <a:xfrm>
            <a:off x="4067175" y="877478"/>
            <a:ext cx="2714625" cy="369332"/>
          </a:xfrm>
          <a:prstGeom prst="rect">
            <a:avLst/>
          </a:prstGeom>
          <a:noFill/>
        </p:spPr>
        <p:txBody>
          <a:bodyPr wrap="square" rtlCol="0">
            <a:spAutoFit/>
          </a:bodyPr>
          <a:lstStyle/>
          <a:p>
            <a:pPr algn="ctr"/>
            <a:r>
              <a:rPr lang="en-US" b="1" dirty="0">
                <a:highlight>
                  <a:srgbClr val="00FFFF"/>
                </a:highlight>
                <a:latin typeface="Times New Roman" panose="02020603050405020304" pitchFamily="18" charset="0"/>
                <a:cs typeface="Times New Roman" panose="02020603050405020304" pitchFamily="18" charset="0"/>
              </a:rPr>
              <a:t>Books of New Testament</a:t>
            </a:r>
          </a:p>
        </p:txBody>
      </p:sp>
    </p:spTree>
    <p:extLst>
      <p:ext uri="{BB962C8B-B14F-4D97-AF65-F5344CB8AC3E}">
        <p14:creationId xmlns:p14="http://schemas.microsoft.com/office/powerpoint/2010/main" val="23720491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flip="none" rotWithShape="1">
          <a:gsLst>
            <a:gs pos="7000">
              <a:schemeClr val="accent1">
                <a:lumMod val="5000"/>
                <a:lumOff val="95000"/>
              </a:schemeClr>
            </a:gs>
            <a:gs pos="0">
              <a:schemeClr val="accent1">
                <a:lumMod val="45000"/>
                <a:lumOff val="55000"/>
              </a:schemeClr>
            </a:gs>
            <a:gs pos="100000">
              <a:schemeClr val="accent1">
                <a:lumMod val="45000"/>
                <a:lumOff val="55000"/>
              </a:schemeClr>
            </a:gs>
            <a:gs pos="93000">
              <a:schemeClr val="accent1">
                <a:alpha val="50000"/>
                <a:lumMod val="50000"/>
                <a:lumOff val="50000"/>
              </a:schemeClr>
            </a:gs>
          </a:gsLst>
          <a:lin ang="5400000" scaled="0"/>
          <a:tileRect/>
        </a:gradFill>
        <a:effectLst/>
      </p:bgPr>
    </p:bg>
    <p:spTree>
      <p:nvGrpSpPr>
        <p:cNvPr id="1" name="">
          <a:extLst>
            <a:ext uri="{FF2B5EF4-FFF2-40B4-BE49-F238E27FC236}">
              <a16:creationId xmlns:a16="http://schemas.microsoft.com/office/drawing/2014/main" id="{39820E1D-F6BA-96D1-742A-5D068A6EF9AB}"/>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9055E353-7E1B-EF81-2B2A-A847BDDB6CB1}"/>
              </a:ext>
            </a:extLst>
          </p:cNvPr>
          <p:cNvSpPr>
            <a:spLocks noGrp="1"/>
          </p:cNvSpPr>
          <p:nvPr>
            <p:ph type="subTitle" idx="1"/>
          </p:nvPr>
        </p:nvSpPr>
        <p:spPr>
          <a:xfrm>
            <a:off x="9624289" y="6613236"/>
            <a:ext cx="2567711" cy="244764"/>
          </a:xfrm>
          <a:solidFill>
            <a:srgbClr val="002060"/>
          </a:solidFill>
          <a:ln>
            <a:noFill/>
          </a:ln>
        </p:spPr>
        <p:txBody>
          <a:bodyPr>
            <a:normAutofit/>
          </a:bodyPr>
          <a:lstStyle/>
          <a:p>
            <a:r>
              <a:rPr lang="en-US" sz="1000" b="1" dirty="0">
                <a:solidFill>
                  <a:srgbClr val="FFC000"/>
                </a:solidFill>
                <a:latin typeface="Aptos Display" panose="020B0004020202020204" pitchFamily="34" charset="0"/>
              </a:rPr>
              <a:t>GENESIS EVANGELICAL MISSION (GEM)</a:t>
            </a:r>
          </a:p>
        </p:txBody>
      </p:sp>
      <p:sp>
        <p:nvSpPr>
          <p:cNvPr id="5" name="Title 4">
            <a:extLst>
              <a:ext uri="{FF2B5EF4-FFF2-40B4-BE49-F238E27FC236}">
                <a16:creationId xmlns:a16="http://schemas.microsoft.com/office/drawing/2014/main" id="{B9269C5A-0867-C1AE-88DC-9EA6BBA0483E}"/>
              </a:ext>
            </a:extLst>
          </p:cNvPr>
          <p:cNvSpPr>
            <a:spLocks noGrp="1"/>
          </p:cNvSpPr>
          <p:nvPr>
            <p:ph type="ctrTitle"/>
          </p:nvPr>
        </p:nvSpPr>
        <p:spPr>
          <a:xfrm>
            <a:off x="2198254" y="110837"/>
            <a:ext cx="7795491" cy="387781"/>
          </a:xfrm>
          <a:solidFill>
            <a:srgbClr val="002060"/>
          </a:solidFill>
        </p:spPr>
        <p:txBody>
          <a:bodyPr>
            <a:normAutofit fontScale="90000"/>
          </a:bodyPr>
          <a:lstStyle/>
          <a:p>
            <a:r>
              <a:rPr lang="en-US" sz="2200" dirty="0">
                <a:solidFill>
                  <a:srgbClr val="FFC000"/>
                </a:solidFill>
              </a:rPr>
              <a:t>“</a:t>
            </a:r>
            <a:r>
              <a:rPr lang="en-US" sz="2200" b="1" dirty="0">
                <a:solidFill>
                  <a:srgbClr val="FFC000"/>
                </a:solidFill>
              </a:rPr>
              <a:t>BIBLE LIFE” Study </a:t>
            </a:r>
            <a:r>
              <a:rPr lang="en-US" sz="2200" b="1" dirty="0">
                <a:solidFill>
                  <a:schemeClr val="bg2"/>
                </a:solidFill>
              </a:rPr>
              <a:t> - </a:t>
            </a:r>
            <a:r>
              <a:rPr lang="en-US" sz="2200" dirty="0">
                <a:solidFill>
                  <a:schemeClr val="bg2"/>
                </a:solidFill>
              </a:rPr>
              <a:t>Exploring the message &amp; the ministry of Jesus Christ</a:t>
            </a:r>
          </a:p>
        </p:txBody>
      </p:sp>
      <p:pic>
        <p:nvPicPr>
          <p:cNvPr id="4" name="Picture 3">
            <a:extLst>
              <a:ext uri="{FF2B5EF4-FFF2-40B4-BE49-F238E27FC236}">
                <a16:creationId xmlns:a16="http://schemas.microsoft.com/office/drawing/2014/main" id="{13728573-B1B2-C1E5-687D-C86380BECF34}"/>
              </a:ext>
            </a:extLst>
          </p:cNvPr>
          <p:cNvPicPr>
            <a:picLocks noChangeAspect="1"/>
          </p:cNvPicPr>
          <p:nvPr/>
        </p:nvPicPr>
        <p:blipFill>
          <a:blip r:embed="rId3"/>
          <a:stretch>
            <a:fillRect/>
          </a:stretch>
        </p:blipFill>
        <p:spPr>
          <a:xfrm>
            <a:off x="1542413" y="1088747"/>
            <a:ext cx="9107171" cy="4680505"/>
          </a:xfrm>
          <a:prstGeom prst="rect">
            <a:avLst/>
          </a:prstGeom>
        </p:spPr>
      </p:pic>
      <p:sp>
        <p:nvSpPr>
          <p:cNvPr id="6" name="TextBox 5">
            <a:extLst>
              <a:ext uri="{FF2B5EF4-FFF2-40B4-BE49-F238E27FC236}">
                <a16:creationId xmlns:a16="http://schemas.microsoft.com/office/drawing/2014/main" id="{83561A81-13D2-0C92-B9B3-4ED19E096CF2}"/>
              </a:ext>
            </a:extLst>
          </p:cNvPr>
          <p:cNvSpPr txBox="1"/>
          <p:nvPr/>
        </p:nvSpPr>
        <p:spPr>
          <a:xfrm>
            <a:off x="8524152" y="5821912"/>
            <a:ext cx="2200274" cy="246221"/>
          </a:xfrm>
          <a:prstGeom prst="rect">
            <a:avLst/>
          </a:prstGeom>
          <a:noFill/>
        </p:spPr>
        <p:txBody>
          <a:bodyPr wrap="square" rtlCol="0">
            <a:spAutoFit/>
          </a:bodyPr>
          <a:lstStyle/>
          <a:p>
            <a:r>
              <a:rPr lang="en-US" sz="1000" i="1" dirty="0">
                <a:latin typeface="Arial  "/>
              </a:rPr>
              <a:t>Courtesy: God's word to the nations</a:t>
            </a:r>
          </a:p>
        </p:txBody>
      </p:sp>
      <p:sp>
        <p:nvSpPr>
          <p:cNvPr id="7" name="TextBox 6">
            <a:extLst>
              <a:ext uri="{FF2B5EF4-FFF2-40B4-BE49-F238E27FC236}">
                <a16:creationId xmlns:a16="http://schemas.microsoft.com/office/drawing/2014/main" id="{E1C3B0DC-78DE-881D-21CE-8F075C4354FC}"/>
              </a:ext>
            </a:extLst>
          </p:cNvPr>
          <p:cNvSpPr txBox="1"/>
          <p:nvPr/>
        </p:nvSpPr>
        <p:spPr>
          <a:xfrm>
            <a:off x="7391400" y="2773680"/>
            <a:ext cx="594360" cy="307777"/>
          </a:xfrm>
          <a:prstGeom prst="rect">
            <a:avLst/>
          </a:prstGeom>
          <a:noFill/>
        </p:spPr>
        <p:txBody>
          <a:bodyPr wrap="square" rtlCol="0">
            <a:spAutoFit/>
          </a:bodyPr>
          <a:lstStyle/>
          <a:p>
            <a:r>
              <a:rPr lang="en-US" sz="1400" dirty="0"/>
              <a:t>1978</a:t>
            </a:r>
          </a:p>
        </p:txBody>
      </p:sp>
      <p:sp>
        <p:nvSpPr>
          <p:cNvPr id="8" name="TextBox 7">
            <a:extLst>
              <a:ext uri="{FF2B5EF4-FFF2-40B4-BE49-F238E27FC236}">
                <a16:creationId xmlns:a16="http://schemas.microsoft.com/office/drawing/2014/main" id="{FBD775B4-5626-529E-CB32-CAB3AB1A9D88}"/>
              </a:ext>
            </a:extLst>
          </p:cNvPr>
          <p:cNvSpPr txBox="1"/>
          <p:nvPr/>
        </p:nvSpPr>
        <p:spPr>
          <a:xfrm>
            <a:off x="2484120" y="2773679"/>
            <a:ext cx="594360" cy="307777"/>
          </a:xfrm>
          <a:prstGeom prst="rect">
            <a:avLst/>
          </a:prstGeom>
          <a:noFill/>
        </p:spPr>
        <p:txBody>
          <a:bodyPr wrap="square" rtlCol="0">
            <a:spAutoFit/>
          </a:bodyPr>
          <a:lstStyle/>
          <a:p>
            <a:r>
              <a:rPr lang="en-US" sz="1400" dirty="0">
                <a:solidFill>
                  <a:schemeClr val="bg1"/>
                </a:solidFill>
              </a:rPr>
              <a:t>2001</a:t>
            </a:r>
          </a:p>
        </p:txBody>
      </p:sp>
      <p:sp>
        <p:nvSpPr>
          <p:cNvPr id="9" name="TextBox 8">
            <a:extLst>
              <a:ext uri="{FF2B5EF4-FFF2-40B4-BE49-F238E27FC236}">
                <a16:creationId xmlns:a16="http://schemas.microsoft.com/office/drawing/2014/main" id="{39ED84D7-DC12-CDC3-C7E0-B9C183C09F32}"/>
              </a:ext>
            </a:extLst>
          </p:cNvPr>
          <p:cNvSpPr txBox="1"/>
          <p:nvPr/>
        </p:nvSpPr>
        <p:spPr>
          <a:xfrm>
            <a:off x="2926080" y="2753785"/>
            <a:ext cx="594360" cy="307777"/>
          </a:xfrm>
          <a:prstGeom prst="rect">
            <a:avLst/>
          </a:prstGeom>
          <a:noFill/>
        </p:spPr>
        <p:txBody>
          <a:bodyPr wrap="square" rtlCol="0">
            <a:spAutoFit/>
          </a:bodyPr>
          <a:lstStyle/>
          <a:p>
            <a:r>
              <a:rPr lang="en-US" sz="1400" dirty="0">
                <a:solidFill>
                  <a:schemeClr val="bg1"/>
                </a:solidFill>
              </a:rPr>
              <a:t>1611</a:t>
            </a:r>
          </a:p>
        </p:txBody>
      </p:sp>
      <p:sp>
        <p:nvSpPr>
          <p:cNvPr id="10" name="TextBox 9">
            <a:extLst>
              <a:ext uri="{FF2B5EF4-FFF2-40B4-BE49-F238E27FC236}">
                <a16:creationId xmlns:a16="http://schemas.microsoft.com/office/drawing/2014/main" id="{841F0CB6-B816-3F5F-7476-C46D5A58B07E}"/>
              </a:ext>
            </a:extLst>
          </p:cNvPr>
          <p:cNvSpPr txBox="1"/>
          <p:nvPr/>
        </p:nvSpPr>
        <p:spPr>
          <a:xfrm>
            <a:off x="2011680" y="2753785"/>
            <a:ext cx="594360" cy="307777"/>
          </a:xfrm>
          <a:prstGeom prst="rect">
            <a:avLst/>
          </a:prstGeom>
          <a:noFill/>
        </p:spPr>
        <p:txBody>
          <a:bodyPr wrap="square" rtlCol="0">
            <a:spAutoFit/>
          </a:bodyPr>
          <a:lstStyle/>
          <a:p>
            <a:r>
              <a:rPr lang="en-US" sz="1400" dirty="0">
                <a:solidFill>
                  <a:schemeClr val="bg1"/>
                </a:solidFill>
              </a:rPr>
              <a:t>1971</a:t>
            </a:r>
          </a:p>
        </p:txBody>
      </p:sp>
      <p:sp>
        <p:nvSpPr>
          <p:cNvPr id="11" name="TextBox 10">
            <a:extLst>
              <a:ext uri="{FF2B5EF4-FFF2-40B4-BE49-F238E27FC236}">
                <a16:creationId xmlns:a16="http://schemas.microsoft.com/office/drawing/2014/main" id="{E1DD29BB-C30A-E225-1863-BDB36EE739B8}"/>
              </a:ext>
            </a:extLst>
          </p:cNvPr>
          <p:cNvSpPr txBox="1"/>
          <p:nvPr/>
        </p:nvSpPr>
        <p:spPr>
          <a:xfrm>
            <a:off x="3395346" y="2733891"/>
            <a:ext cx="594360" cy="307777"/>
          </a:xfrm>
          <a:prstGeom prst="rect">
            <a:avLst/>
          </a:prstGeom>
          <a:noFill/>
        </p:spPr>
        <p:txBody>
          <a:bodyPr wrap="square" rtlCol="0">
            <a:spAutoFit/>
          </a:bodyPr>
          <a:lstStyle/>
          <a:p>
            <a:r>
              <a:rPr lang="en-US" sz="1400" dirty="0">
                <a:solidFill>
                  <a:schemeClr val="bg1"/>
                </a:solidFill>
              </a:rPr>
              <a:t>1982</a:t>
            </a:r>
          </a:p>
        </p:txBody>
      </p:sp>
      <p:sp>
        <p:nvSpPr>
          <p:cNvPr id="12" name="TextBox 11">
            <a:extLst>
              <a:ext uri="{FF2B5EF4-FFF2-40B4-BE49-F238E27FC236}">
                <a16:creationId xmlns:a16="http://schemas.microsoft.com/office/drawing/2014/main" id="{2F869759-460F-B16D-7735-52089C842982}"/>
              </a:ext>
            </a:extLst>
          </p:cNvPr>
          <p:cNvSpPr txBox="1"/>
          <p:nvPr/>
        </p:nvSpPr>
        <p:spPr>
          <a:xfrm>
            <a:off x="7872732" y="2776444"/>
            <a:ext cx="594360" cy="307777"/>
          </a:xfrm>
          <a:prstGeom prst="rect">
            <a:avLst/>
          </a:prstGeom>
          <a:noFill/>
        </p:spPr>
        <p:txBody>
          <a:bodyPr wrap="square" rtlCol="0">
            <a:spAutoFit/>
          </a:bodyPr>
          <a:lstStyle/>
          <a:p>
            <a:r>
              <a:rPr lang="en-US" sz="1400" dirty="0"/>
              <a:t>1996</a:t>
            </a:r>
          </a:p>
        </p:txBody>
      </p:sp>
      <p:sp>
        <p:nvSpPr>
          <p:cNvPr id="13" name="TextBox 12">
            <a:extLst>
              <a:ext uri="{FF2B5EF4-FFF2-40B4-BE49-F238E27FC236}">
                <a16:creationId xmlns:a16="http://schemas.microsoft.com/office/drawing/2014/main" id="{E382F8F7-38B4-0C51-289D-DBAF53A56D49}"/>
              </a:ext>
            </a:extLst>
          </p:cNvPr>
          <p:cNvSpPr txBox="1"/>
          <p:nvPr/>
        </p:nvSpPr>
        <p:spPr>
          <a:xfrm>
            <a:off x="4179888" y="719415"/>
            <a:ext cx="3692844" cy="369332"/>
          </a:xfrm>
          <a:prstGeom prst="rect">
            <a:avLst/>
          </a:prstGeom>
          <a:noFill/>
        </p:spPr>
        <p:txBody>
          <a:bodyPr wrap="square" rtlCol="0">
            <a:spAutoFit/>
          </a:bodyPr>
          <a:lstStyle/>
          <a:p>
            <a:pPr algn="ctr"/>
            <a:r>
              <a:rPr lang="en-US" b="1" dirty="0">
                <a:solidFill>
                  <a:srgbClr val="C00000"/>
                </a:solidFill>
                <a:latin typeface="Times New Roman" panose="02020603050405020304" pitchFamily="18" charset="0"/>
                <a:cs typeface="Times New Roman" panose="02020603050405020304" pitchFamily="18" charset="0"/>
              </a:rPr>
              <a:t>What’s the best bible translation?</a:t>
            </a:r>
          </a:p>
        </p:txBody>
      </p:sp>
      <p:sp>
        <p:nvSpPr>
          <p:cNvPr id="14" name="TextBox 13">
            <a:extLst>
              <a:ext uri="{FF2B5EF4-FFF2-40B4-BE49-F238E27FC236}">
                <a16:creationId xmlns:a16="http://schemas.microsoft.com/office/drawing/2014/main" id="{2D7FB4DC-B5CA-5CAB-4ACC-474048B97822}"/>
              </a:ext>
            </a:extLst>
          </p:cNvPr>
          <p:cNvSpPr txBox="1"/>
          <p:nvPr/>
        </p:nvSpPr>
        <p:spPr>
          <a:xfrm>
            <a:off x="2385219" y="1379144"/>
            <a:ext cx="792162" cy="307777"/>
          </a:xfrm>
          <a:prstGeom prst="rect">
            <a:avLst/>
          </a:prstGeom>
          <a:noFill/>
          <a:ln w="19050">
            <a:solidFill>
              <a:schemeClr val="tx1"/>
            </a:solidFill>
            <a:prstDash val="sysDash"/>
          </a:ln>
        </p:spPr>
        <p:txBody>
          <a:bodyPr wrap="square" rtlCol="0">
            <a:spAutoFit/>
          </a:bodyPr>
          <a:lstStyle/>
          <a:p>
            <a:pPr algn="ctr"/>
            <a:r>
              <a:rPr lang="en-US" sz="1400" b="1" dirty="0">
                <a:solidFill>
                  <a:srgbClr val="C00000"/>
                </a:solidFill>
                <a:latin typeface="Arial  "/>
              </a:rPr>
              <a:t>Study</a:t>
            </a:r>
          </a:p>
        </p:txBody>
      </p:sp>
      <p:sp>
        <p:nvSpPr>
          <p:cNvPr id="15" name="TextBox 14">
            <a:extLst>
              <a:ext uri="{FF2B5EF4-FFF2-40B4-BE49-F238E27FC236}">
                <a16:creationId xmlns:a16="http://schemas.microsoft.com/office/drawing/2014/main" id="{F292639A-FCFC-361B-8C58-58DE29E332FC}"/>
              </a:ext>
            </a:extLst>
          </p:cNvPr>
          <p:cNvSpPr txBox="1"/>
          <p:nvPr/>
        </p:nvSpPr>
        <p:spPr>
          <a:xfrm>
            <a:off x="7193598" y="1371099"/>
            <a:ext cx="792162" cy="307777"/>
          </a:xfrm>
          <a:prstGeom prst="rect">
            <a:avLst/>
          </a:prstGeom>
          <a:noFill/>
          <a:ln w="19050">
            <a:solidFill>
              <a:schemeClr val="tx1"/>
            </a:solidFill>
            <a:prstDash val="sysDash"/>
          </a:ln>
        </p:spPr>
        <p:txBody>
          <a:bodyPr wrap="square" rtlCol="0">
            <a:spAutoFit/>
          </a:bodyPr>
          <a:lstStyle/>
          <a:p>
            <a:pPr algn="ctr"/>
            <a:r>
              <a:rPr lang="en-US" sz="1400" b="1" dirty="0">
                <a:solidFill>
                  <a:srgbClr val="C00000"/>
                </a:solidFill>
                <a:latin typeface="Arial  "/>
              </a:rPr>
              <a:t>Read</a:t>
            </a:r>
          </a:p>
        </p:txBody>
      </p:sp>
    </p:spTree>
    <p:extLst>
      <p:ext uri="{BB962C8B-B14F-4D97-AF65-F5344CB8AC3E}">
        <p14:creationId xmlns:p14="http://schemas.microsoft.com/office/powerpoint/2010/main" val="42907473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flip="none" rotWithShape="1">
          <a:gsLst>
            <a:gs pos="7000">
              <a:schemeClr val="accent1">
                <a:lumMod val="5000"/>
                <a:lumOff val="95000"/>
              </a:schemeClr>
            </a:gs>
            <a:gs pos="0">
              <a:schemeClr val="accent1">
                <a:lumMod val="45000"/>
                <a:lumOff val="55000"/>
              </a:schemeClr>
            </a:gs>
            <a:gs pos="100000">
              <a:schemeClr val="accent1">
                <a:lumMod val="45000"/>
                <a:lumOff val="55000"/>
              </a:schemeClr>
            </a:gs>
            <a:gs pos="93000">
              <a:schemeClr val="accent1">
                <a:alpha val="50000"/>
                <a:lumMod val="50000"/>
                <a:lumOff val="50000"/>
              </a:schemeClr>
            </a:gs>
          </a:gsLst>
          <a:lin ang="5400000" scaled="0"/>
          <a:tileRect/>
        </a:gradFill>
        <a:effectLst/>
      </p:bgPr>
    </p:bg>
    <p:spTree>
      <p:nvGrpSpPr>
        <p:cNvPr id="1" name="">
          <a:extLst>
            <a:ext uri="{FF2B5EF4-FFF2-40B4-BE49-F238E27FC236}">
              <a16:creationId xmlns:a16="http://schemas.microsoft.com/office/drawing/2014/main" id="{574CF042-B446-47F8-AF7B-DCC3301A1997}"/>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20994B71-1C1F-B14B-B954-E453A119F622}"/>
              </a:ext>
            </a:extLst>
          </p:cNvPr>
          <p:cNvSpPr>
            <a:spLocks noGrp="1"/>
          </p:cNvSpPr>
          <p:nvPr>
            <p:ph type="subTitle" idx="1"/>
          </p:nvPr>
        </p:nvSpPr>
        <p:spPr>
          <a:xfrm>
            <a:off x="9624289" y="6613236"/>
            <a:ext cx="2567711" cy="244764"/>
          </a:xfrm>
          <a:solidFill>
            <a:srgbClr val="002060"/>
          </a:solidFill>
          <a:ln>
            <a:noFill/>
          </a:ln>
        </p:spPr>
        <p:txBody>
          <a:bodyPr>
            <a:normAutofit/>
          </a:bodyPr>
          <a:lstStyle/>
          <a:p>
            <a:r>
              <a:rPr lang="en-US" sz="1000" b="1" dirty="0">
                <a:solidFill>
                  <a:srgbClr val="FFC000"/>
                </a:solidFill>
                <a:latin typeface="Aptos Display" panose="020B0004020202020204" pitchFamily="34" charset="0"/>
              </a:rPr>
              <a:t>GENESIS EVANGELICAL MISSION (GEM)</a:t>
            </a:r>
          </a:p>
        </p:txBody>
      </p:sp>
      <p:sp>
        <p:nvSpPr>
          <p:cNvPr id="5" name="Title 4">
            <a:extLst>
              <a:ext uri="{FF2B5EF4-FFF2-40B4-BE49-F238E27FC236}">
                <a16:creationId xmlns:a16="http://schemas.microsoft.com/office/drawing/2014/main" id="{62C61A7B-FD1B-3DC8-F413-E8C2DA6B8489}"/>
              </a:ext>
            </a:extLst>
          </p:cNvPr>
          <p:cNvSpPr>
            <a:spLocks noGrp="1"/>
          </p:cNvSpPr>
          <p:nvPr>
            <p:ph type="ctrTitle"/>
          </p:nvPr>
        </p:nvSpPr>
        <p:spPr>
          <a:xfrm>
            <a:off x="2198254" y="110837"/>
            <a:ext cx="7795491" cy="387781"/>
          </a:xfrm>
          <a:solidFill>
            <a:srgbClr val="002060"/>
          </a:solidFill>
        </p:spPr>
        <p:txBody>
          <a:bodyPr>
            <a:normAutofit fontScale="90000"/>
          </a:bodyPr>
          <a:lstStyle/>
          <a:p>
            <a:r>
              <a:rPr lang="en-US" sz="2200" dirty="0">
                <a:solidFill>
                  <a:srgbClr val="FFC000"/>
                </a:solidFill>
              </a:rPr>
              <a:t>“</a:t>
            </a:r>
            <a:r>
              <a:rPr lang="en-US" sz="2200" b="1" dirty="0">
                <a:solidFill>
                  <a:srgbClr val="FFC000"/>
                </a:solidFill>
              </a:rPr>
              <a:t>BIBLE LIFE” Study </a:t>
            </a:r>
            <a:r>
              <a:rPr lang="en-US" sz="2200" b="1" dirty="0">
                <a:solidFill>
                  <a:schemeClr val="bg2"/>
                </a:solidFill>
              </a:rPr>
              <a:t> - </a:t>
            </a:r>
            <a:r>
              <a:rPr lang="en-US" sz="2200" dirty="0">
                <a:solidFill>
                  <a:schemeClr val="bg2"/>
                </a:solidFill>
              </a:rPr>
              <a:t>Exploring the message &amp; the ministry of Jesus Christ</a:t>
            </a:r>
          </a:p>
        </p:txBody>
      </p:sp>
      <p:sp>
        <p:nvSpPr>
          <p:cNvPr id="4" name="TextBox 3">
            <a:extLst>
              <a:ext uri="{FF2B5EF4-FFF2-40B4-BE49-F238E27FC236}">
                <a16:creationId xmlns:a16="http://schemas.microsoft.com/office/drawing/2014/main" id="{E9D73180-2EDD-B6EC-BF0B-3C14E37057E5}"/>
              </a:ext>
            </a:extLst>
          </p:cNvPr>
          <p:cNvSpPr txBox="1"/>
          <p:nvPr/>
        </p:nvSpPr>
        <p:spPr>
          <a:xfrm>
            <a:off x="943355" y="641521"/>
            <a:ext cx="10679431" cy="351378"/>
          </a:xfrm>
          <a:prstGeom prst="rect">
            <a:avLst/>
          </a:prstGeom>
          <a:noFill/>
        </p:spPr>
        <p:txBody>
          <a:bodyPr wrap="square">
            <a:spAutoFit/>
          </a:bodyPr>
          <a:lstStyle/>
          <a:p>
            <a:pPr marL="0" marR="0">
              <a:lnSpc>
                <a:spcPct val="115000"/>
              </a:lnSpc>
              <a:spcAft>
                <a:spcPts val="800"/>
              </a:spcAft>
            </a:pPr>
            <a:r>
              <a:rPr lang="en-US" sz="1600" b="1" kern="0" dirty="0">
                <a:solidFill>
                  <a:srgbClr val="C00000"/>
                </a:solidFill>
                <a:latin typeface="Arial  "/>
                <a:ea typeface="Aptos" panose="020B0004020202020204" pitchFamily="34" charset="0"/>
                <a:cs typeface="Times New Roman" panose="02020603050405020304" pitchFamily="18" charset="0"/>
              </a:rPr>
              <a:t>Four world empires contributed to the preparation for the coming of Jesus and for preaching of the Gospel</a:t>
            </a:r>
            <a:endParaRPr lang="en-US" sz="1600" b="1" kern="100" dirty="0">
              <a:solidFill>
                <a:srgbClr val="C00000"/>
              </a:solidFill>
              <a:effectLst/>
              <a:latin typeface="Arial  "/>
              <a:ea typeface="Aptos" panose="020B0004020202020204" pitchFamily="34" charset="0"/>
              <a:cs typeface="Times New Roman" panose="02020603050405020304" pitchFamily="18" charset="0"/>
            </a:endParaRPr>
          </a:p>
        </p:txBody>
      </p:sp>
      <p:sp>
        <p:nvSpPr>
          <p:cNvPr id="7" name="TextBox 6">
            <a:extLst>
              <a:ext uri="{FF2B5EF4-FFF2-40B4-BE49-F238E27FC236}">
                <a16:creationId xmlns:a16="http://schemas.microsoft.com/office/drawing/2014/main" id="{360B5189-457E-8D86-D68C-E7D73CF598B8}"/>
              </a:ext>
            </a:extLst>
          </p:cNvPr>
          <p:cNvSpPr txBox="1"/>
          <p:nvPr/>
        </p:nvSpPr>
        <p:spPr>
          <a:xfrm>
            <a:off x="943355" y="1026883"/>
            <a:ext cx="10220706" cy="5407121"/>
          </a:xfrm>
          <a:prstGeom prst="rect">
            <a:avLst/>
          </a:prstGeom>
          <a:noFill/>
        </p:spPr>
        <p:txBody>
          <a:bodyPr wrap="square">
            <a:spAutoFit/>
          </a:bodyPr>
          <a:lstStyle/>
          <a:p>
            <a:pPr marL="0" marR="0">
              <a:lnSpc>
                <a:spcPct val="115000"/>
              </a:lnSpc>
              <a:spcAft>
                <a:spcPts val="800"/>
              </a:spcAft>
            </a:pPr>
            <a:r>
              <a:rPr lang="en-US" sz="1600" b="1" dirty="0">
                <a:latin typeface="Arial  "/>
                <a:cs typeface="Times New Roman" panose="02020603050405020304" pitchFamily="18" charset="0"/>
              </a:rPr>
              <a:t>1. Babylonian Contribution: </a:t>
            </a:r>
            <a:r>
              <a:rPr lang="en-US" sz="1600" b="1" dirty="0">
                <a:solidFill>
                  <a:srgbClr val="0070C0"/>
                </a:solidFill>
                <a:latin typeface="Arial  "/>
                <a:cs typeface="Times New Roman" panose="02020603050405020304" pitchFamily="18" charset="0"/>
              </a:rPr>
              <a:t>THE GREAT DISPERSION:</a:t>
            </a:r>
          </a:p>
          <a:p>
            <a:r>
              <a:rPr lang="en-US" sz="1600" dirty="0">
                <a:latin typeface="Arial  "/>
                <a:cs typeface="Times New Roman" panose="02020603050405020304" pitchFamily="18" charset="0"/>
              </a:rPr>
              <a:t>The Babylonians attacked Israel and took them into captivity on three occasions, 606, 597, and 586 B.C. This resulted in the dispersion of the Jews throughout Babylon, Asia Minor, Egypt, and parts of Media. </a:t>
            </a:r>
          </a:p>
          <a:p>
            <a:pPr marL="0" marR="0">
              <a:spcAft>
                <a:spcPts val="800"/>
              </a:spcAft>
            </a:pPr>
            <a:endParaRPr lang="en-US" sz="1600" dirty="0">
              <a:latin typeface="Arial  "/>
              <a:cs typeface="Times New Roman" panose="02020603050405020304" pitchFamily="18" charset="0"/>
            </a:endParaRPr>
          </a:p>
          <a:p>
            <a:pPr marL="0" marR="0">
              <a:spcAft>
                <a:spcPts val="800"/>
              </a:spcAft>
            </a:pPr>
            <a:r>
              <a:rPr lang="en-US" sz="1600" b="1" dirty="0">
                <a:latin typeface="Arial  "/>
                <a:cs typeface="Times New Roman" panose="02020603050405020304" pitchFamily="18" charset="0"/>
              </a:rPr>
              <a:t>2. </a:t>
            </a:r>
            <a:r>
              <a:rPr lang="en-US" sz="1600" b="1" dirty="0" err="1">
                <a:latin typeface="Arial  "/>
                <a:cs typeface="Times New Roman" panose="02020603050405020304" pitchFamily="18" charset="0"/>
              </a:rPr>
              <a:t>Medo</a:t>
            </a:r>
            <a:r>
              <a:rPr lang="en-US" sz="1600" b="1" dirty="0">
                <a:latin typeface="Arial  "/>
                <a:cs typeface="Times New Roman" panose="02020603050405020304" pitchFamily="18" charset="0"/>
              </a:rPr>
              <a:t>-Persian Contribution: </a:t>
            </a:r>
            <a:r>
              <a:rPr lang="en-US" sz="1600" b="1" dirty="0">
                <a:solidFill>
                  <a:srgbClr val="0070C0"/>
                </a:solidFill>
                <a:latin typeface="Arial  "/>
                <a:cs typeface="Times New Roman" panose="02020603050405020304" pitchFamily="18" charset="0"/>
              </a:rPr>
              <a:t>THE GREAT CIVIL LAW MAKER:</a:t>
            </a:r>
          </a:p>
          <a:p>
            <a:r>
              <a:rPr lang="en-US" sz="1600" dirty="0">
                <a:latin typeface="Arial  "/>
                <a:cs typeface="Times New Roman" panose="02020603050405020304" pitchFamily="18" charset="0"/>
              </a:rPr>
              <a:t>The Medes and Persians established an enforced civil law that had to be followed by both the common man and the king himself,</a:t>
            </a:r>
          </a:p>
          <a:p>
            <a:pPr marL="0" marR="0">
              <a:spcAft>
                <a:spcPts val="800"/>
              </a:spcAft>
            </a:pPr>
            <a:endParaRPr lang="en-US" sz="1600" dirty="0">
              <a:latin typeface="Arial  "/>
              <a:cs typeface="Times New Roman" panose="02020603050405020304" pitchFamily="18" charset="0"/>
            </a:endParaRPr>
          </a:p>
          <a:p>
            <a:pPr marL="0" marR="0">
              <a:spcAft>
                <a:spcPts val="800"/>
              </a:spcAft>
            </a:pPr>
            <a:r>
              <a:rPr lang="en-US" sz="1600" b="1" dirty="0">
                <a:latin typeface="Arial  "/>
                <a:cs typeface="Times New Roman" panose="02020603050405020304" pitchFamily="18" charset="0"/>
              </a:rPr>
              <a:t>3. Grecian Contribution: </a:t>
            </a:r>
            <a:r>
              <a:rPr lang="en-US" sz="1600" b="1" dirty="0">
                <a:solidFill>
                  <a:srgbClr val="0070C0"/>
                </a:solidFill>
                <a:latin typeface="Arial  "/>
                <a:cs typeface="Times New Roman" panose="02020603050405020304" pitchFamily="18" charset="0"/>
              </a:rPr>
              <a:t>THE GREAT CULTURE AND LANGUAGE GIVER:</a:t>
            </a:r>
          </a:p>
          <a:p>
            <a:pPr marL="0" marR="0">
              <a:lnSpc>
                <a:spcPct val="115000"/>
              </a:lnSpc>
              <a:spcAft>
                <a:spcPts val="800"/>
              </a:spcAft>
            </a:pPr>
            <a:r>
              <a:rPr lang="en-US" sz="1600" dirty="0">
                <a:latin typeface="Arial  "/>
                <a:cs typeface="Times New Roman" panose="02020603050405020304" pitchFamily="18" charset="0"/>
              </a:rPr>
              <a:t>Alexander the Great came from Greece and conquered most of the then civilized world. With him he brought the Greek culture, refinement and education, and the Greek language. Having a singular written dynamic language enabled people to communicate more easily over wide areas. </a:t>
            </a:r>
          </a:p>
          <a:p>
            <a:pPr marL="0" marR="0">
              <a:lnSpc>
                <a:spcPct val="115000"/>
              </a:lnSpc>
              <a:spcAft>
                <a:spcPts val="800"/>
              </a:spcAft>
            </a:pPr>
            <a:endParaRPr lang="en-US" sz="1600" b="1" kern="100" dirty="0">
              <a:effectLst/>
              <a:latin typeface="Arial  "/>
              <a:ea typeface="Calibri" panose="020F0502020204030204" pitchFamily="34" charset="0"/>
              <a:cs typeface="Times New Roman" panose="02020603050405020304" pitchFamily="18" charset="0"/>
            </a:endParaRPr>
          </a:p>
          <a:p>
            <a:pPr marL="0" marR="0">
              <a:lnSpc>
                <a:spcPct val="115000"/>
              </a:lnSpc>
              <a:spcAft>
                <a:spcPts val="800"/>
              </a:spcAft>
            </a:pPr>
            <a:r>
              <a:rPr lang="en-US" sz="1600" b="1" kern="100" dirty="0">
                <a:effectLst/>
                <a:latin typeface="Arial  "/>
                <a:ea typeface="Calibri" panose="020F0502020204030204" pitchFamily="34" charset="0"/>
                <a:cs typeface="Times New Roman" panose="02020603050405020304" pitchFamily="18" charset="0"/>
              </a:rPr>
              <a:t>4. Roman Contribution: </a:t>
            </a:r>
            <a:r>
              <a:rPr lang="en-US" sz="1600" b="1" kern="100" dirty="0">
                <a:solidFill>
                  <a:srgbClr val="0070C0"/>
                </a:solidFill>
                <a:effectLst/>
                <a:latin typeface="Arial  "/>
                <a:ea typeface="Calibri" panose="020F0502020204030204" pitchFamily="34" charset="0"/>
                <a:cs typeface="Times New Roman" panose="02020603050405020304" pitchFamily="18" charset="0"/>
              </a:rPr>
              <a:t>THE GREAT BUILDER AND LAW ENFORCER</a:t>
            </a:r>
          </a:p>
          <a:p>
            <a:pPr marL="0" marR="0">
              <a:lnSpc>
                <a:spcPct val="115000"/>
              </a:lnSpc>
              <a:spcAft>
                <a:spcPts val="800"/>
              </a:spcAft>
            </a:pPr>
            <a:r>
              <a:rPr lang="en-US" sz="1600" kern="100" dirty="0">
                <a:effectLst/>
                <a:latin typeface="Arial  "/>
                <a:ea typeface="Calibri" panose="020F0502020204030204" pitchFamily="34" charset="0"/>
                <a:cs typeface="Times New Roman" panose="02020603050405020304" pitchFamily="18" charset="0"/>
              </a:rPr>
              <a:t>They made a number of contributions which enabled the preaching of the gospel to be more easily spread. They built roads to travel on (many of these were begun by the Medes and Persians), and they made it safe to travel</a:t>
            </a:r>
            <a:endParaRPr lang="en-US" sz="1600" dirty="0">
              <a:latin typeface="Arial  "/>
              <a:cs typeface="Times New Roman" panose="02020603050405020304" pitchFamily="18" charset="0"/>
            </a:endParaRPr>
          </a:p>
        </p:txBody>
      </p:sp>
    </p:spTree>
    <p:extLst>
      <p:ext uri="{BB962C8B-B14F-4D97-AF65-F5344CB8AC3E}">
        <p14:creationId xmlns:p14="http://schemas.microsoft.com/office/powerpoint/2010/main" val="2197767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flip="none" rotWithShape="1">
          <a:gsLst>
            <a:gs pos="7000">
              <a:schemeClr val="accent1">
                <a:lumMod val="5000"/>
                <a:lumOff val="95000"/>
              </a:schemeClr>
            </a:gs>
            <a:gs pos="0">
              <a:schemeClr val="accent1">
                <a:lumMod val="45000"/>
                <a:lumOff val="55000"/>
              </a:schemeClr>
            </a:gs>
            <a:gs pos="100000">
              <a:schemeClr val="accent1">
                <a:lumMod val="45000"/>
                <a:lumOff val="55000"/>
              </a:schemeClr>
            </a:gs>
            <a:gs pos="93000">
              <a:schemeClr val="accent1">
                <a:alpha val="50000"/>
                <a:lumMod val="50000"/>
                <a:lumOff val="50000"/>
              </a:schemeClr>
            </a:gs>
          </a:gsLst>
          <a:lin ang="5400000" scaled="0"/>
          <a:tileRect/>
        </a:gradFill>
        <a:effectLst/>
      </p:bgPr>
    </p:bg>
    <p:spTree>
      <p:nvGrpSpPr>
        <p:cNvPr id="1" name="">
          <a:extLst>
            <a:ext uri="{FF2B5EF4-FFF2-40B4-BE49-F238E27FC236}">
              <a16:creationId xmlns:a16="http://schemas.microsoft.com/office/drawing/2014/main" id="{D55E56F4-585E-5D49-448A-C2E4C7A80A63}"/>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017A6864-0B1F-2A2B-EF80-FA6E74653F71}"/>
              </a:ext>
            </a:extLst>
          </p:cNvPr>
          <p:cNvSpPr>
            <a:spLocks noGrp="1"/>
          </p:cNvSpPr>
          <p:nvPr>
            <p:ph type="subTitle" idx="1"/>
          </p:nvPr>
        </p:nvSpPr>
        <p:spPr>
          <a:xfrm>
            <a:off x="9624289" y="6613236"/>
            <a:ext cx="2567711" cy="244764"/>
          </a:xfrm>
          <a:solidFill>
            <a:srgbClr val="002060"/>
          </a:solidFill>
          <a:ln>
            <a:noFill/>
          </a:ln>
        </p:spPr>
        <p:txBody>
          <a:bodyPr>
            <a:normAutofit/>
          </a:bodyPr>
          <a:lstStyle/>
          <a:p>
            <a:r>
              <a:rPr lang="en-US" sz="1000" b="1" dirty="0">
                <a:solidFill>
                  <a:srgbClr val="FFC000"/>
                </a:solidFill>
                <a:latin typeface="Aptos Display" panose="020B0004020202020204" pitchFamily="34" charset="0"/>
              </a:rPr>
              <a:t>GENESIS EVANGELICAL MISSION (GEM)</a:t>
            </a:r>
          </a:p>
        </p:txBody>
      </p:sp>
      <p:sp>
        <p:nvSpPr>
          <p:cNvPr id="5" name="Title 4">
            <a:extLst>
              <a:ext uri="{FF2B5EF4-FFF2-40B4-BE49-F238E27FC236}">
                <a16:creationId xmlns:a16="http://schemas.microsoft.com/office/drawing/2014/main" id="{AE488CF7-D418-01F7-1B8D-9A8CDF3D9103}"/>
              </a:ext>
            </a:extLst>
          </p:cNvPr>
          <p:cNvSpPr>
            <a:spLocks noGrp="1"/>
          </p:cNvSpPr>
          <p:nvPr>
            <p:ph type="ctrTitle"/>
          </p:nvPr>
        </p:nvSpPr>
        <p:spPr>
          <a:xfrm>
            <a:off x="2198254" y="110837"/>
            <a:ext cx="7795491" cy="387781"/>
          </a:xfrm>
          <a:solidFill>
            <a:srgbClr val="002060"/>
          </a:solidFill>
        </p:spPr>
        <p:txBody>
          <a:bodyPr>
            <a:normAutofit fontScale="90000"/>
          </a:bodyPr>
          <a:lstStyle/>
          <a:p>
            <a:r>
              <a:rPr lang="en-US" sz="2200" dirty="0">
                <a:solidFill>
                  <a:srgbClr val="FFC000"/>
                </a:solidFill>
              </a:rPr>
              <a:t>“</a:t>
            </a:r>
            <a:r>
              <a:rPr lang="en-US" sz="2200" b="1" dirty="0">
                <a:solidFill>
                  <a:srgbClr val="FFC000"/>
                </a:solidFill>
              </a:rPr>
              <a:t>BIBLE LIFE” Study </a:t>
            </a:r>
            <a:r>
              <a:rPr lang="en-US" sz="2200" b="1" dirty="0">
                <a:solidFill>
                  <a:schemeClr val="bg2"/>
                </a:solidFill>
              </a:rPr>
              <a:t> - </a:t>
            </a:r>
            <a:r>
              <a:rPr lang="en-US" sz="2200" dirty="0">
                <a:solidFill>
                  <a:schemeClr val="bg2"/>
                </a:solidFill>
              </a:rPr>
              <a:t>Exploring the message &amp; the ministry of Jesus Christ</a:t>
            </a:r>
          </a:p>
        </p:txBody>
      </p:sp>
      <p:sp>
        <p:nvSpPr>
          <p:cNvPr id="12" name="TextBox 11">
            <a:extLst>
              <a:ext uri="{FF2B5EF4-FFF2-40B4-BE49-F238E27FC236}">
                <a16:creationId xmlns:a16="http://schemas.microsoft.com/office/drawing/2014/main" id="{486489BF-FB81-DDC7-72AF-BE4B140E7B79}"/>
              </a:ext>
            </a:extLst>
          </p:cNvPr>
          <p:cNvSpPr txBox="1"/>
          <p:nvPr/>
        </p:nvSpPr>
        <p:spPr>
          <a:xfrm>
            <a:off x="1947861" y="1441695"/>
            <a:ext cx="8643939" cy="4691541"/>
          </a:xfrm>
          <a:prstGeom prst="rect">
            <a:avLst/>
          </a:prstGeom>
          <a:noFill/>
        </p:spPr>
        <p:txBody>
          <a:bodyPr wrap="square">
            <a:spAutoFit/>
          </a:bodyPr>
          <a:lstStyle/>
          <a:p>
            <a:pPr marL="342900" marR="0" lvl="0" indent="-342900" fontAlgn="base">
              <a:lnSpc>
                <a:spcPts val="2040"/>
              </a:lnSpc>
              <a:tabLst>
                <a:tab pos="457200" algn="l"/>
              </a:tabLst>
            </a:pPr>
            <a:r>
              <a:rPr lang="en-US" sz="1600" b="1" dirty="0">
                <a:solidFill>
                  <a:srgbClr val="0070C0"/>
                </a:solidFill>
                <a:effectLst/>
                <a:latin typeface="Arial  "/>
                <a:ea typeface="Calibri" panose="020F0502020204030204" pitchFamily="34" charset="0"/>
                <a:cs typeface="Calibri" panose="020F0502020204030204" pitchFamily="34" charset="0"/>
              </a:rPr>
              <a:t>1. Is it prophetic? </a:t>
            </a:r>
          </a:p>
          <a:p>
            <a:pPr marR="0" lvl="0" fontAlgn="base">
              <a:lnSpc>
                <a:spcPts val="2040"/>
              </a:lnSpc>
              <a:tabLst>
                <a:tab pos="457200" algn="l"/>
              </a:tabLst>
            </a:pPr>
            <a:r>
              <a:rPr lang="en-US" sz="1600" b="1" dirty="0">
                <a:solidFill>
                  <a:srgbClr val="333333"/>
                </a:solidFill>
                <a:effectLst/>
                <a:latin typeface="Arial  "/>
                <a:ea typeface="Calibri" panose="020F0502020204030204" pitchFamily="34" charset="0"/>
                <a:cs typeface="Calibri" panose="020F0502020204030204" pitchFamily="34" charset="0"/>
              </a:rPr>
              <a:t>Was the book written by a prophet of God? Were the authors Apostles or Prophets? God put His words in the mouths of the prophets and they declared what God had revealed to them. Therefore, books written by a prophet were immediately accepted.</a:t>
            </a:r>
          </a:p>
          <a:p>
            <a:pPr marR="0" lvl="0" fontAlgn="base">
              <a:lnSpc>
                <a:spcPts val="2040"/>
              </a:lnSpc>
              <a:tabLst>
                <a:tab pos="457200" algn="l"/>
              </a:tabLst>
            </a:pPr>
            <a:endParaRPr lang="en-US" sz="1600" b="1" dirty="0">
              <a:effectLst/>
              <a:latin typeface="Arial  "/>
              <a:ea typeface="Calibri" panose="020F0502020204030204" pitchFamily="34" charset="0"/>
              <a:cs typeface="Calibri" panose="020F0502020204030204" pitchFamily="34" charset="0"/>
            </a:endParaRPr>
          </a:p>
          <a:p>
            <a:pPr marL="342900" marR="0" lvl="0" indent="-342900" fontAlgn="base">
              <a:lnSpc>
                <a:spcPts val="2040"/>
              </a:lnSpc>
              <a:tabLst>
                <a:tab pos="457200" algn="l"/>
              </a:tabLst>
            </a:pPr>
            <a:r>
              <a:rPr lang="en-US" sz="1600" b="1" dirty="0">
                <a:solidFill>
                  <a:srgbClr val="0070C0"/>
                </a:solidFill>
                <a:effectLst/>
                <a:latin typeface="Arial  "/>
                <a:ea typeface="Calibri" panose="020F0502020204030204" pitchFamily="34" charset="0"/>
                <a:cs typeface="Calibri" panose="020F0502020204030204" pitchFamily="34" charset="0"/>
              </a:rPr>
              <a:t>2. Is it miraculous? </a:t>
            </a:r>
          </a:p>
          <a:p>
            <a:pPr marL="342900" marR="0" lvl="0" indent="-342900" fontAlgn="base">
              <a:lnSpc>
                <a:spcPts val="2040"/>
              </a:lnSpc>
              <a:tabLst>
                <a:tab pos="457200" algn="l"/>
              </a:tabLst>
            </a:pPr>
            <a:r>
              <a:rPr lang="en-US" sz="1600" b="1" dirty="0">
                <a:solidFill>
                  <a:srgbClr val="333333"/>
                </a:solidFill>
                <a:effectLst/>
                <a:latin typeface="Arial  "/>
                <a:ea typeface="Calibri" panose="020F0502020204030204" pitchFamily="34" charset="0"/>
                <a:cs typeface="Calibri" panose="020F0502020204030204" pitchFamily="34" charset="0"/>
              </a:rPr>
              <a:t>Was the writer given God’s affirmation through signs, fulfillment of prophecy, or</a:t>
            </a:r>
          </a:p>
          <a:p>
            <a:pPr marL="342900" marR="0" lvl="0" indent="-342900" fontAlgn="base">
              <a:lnSpc>
                <a:spcPts val="2040"/>
              </a:lnSpc>
              <a:tabLst>
                <a:tab pos="457200" algn="l"/>
              </a:tabLst>
            </a:pPr>
            <a:r>
              <a:rPr lang="en-US" sz="1600" b="1" dirty="0">
                <a:solidFill>
                  <a:srgbClr val="333333"/>
                </a:solidFill>
                <a:effectLst/>
                <a:latin typeface="Arial  "/>
                <a:ea typeface="Calibri" panose="020F0502020204030204" pitchFamily="34" charset="0"/>
                <a:cs typeface="Calibri" panose="020F0502020204030204" pitchFamily="34" charset="0"/>
              </a:rPr>
              <a:t>comparison to other truth revealed up to that point? </a:t>
            </a:r>
          </a:p>
          <a:p>
            <a:pPr marL="342900" marR="0" lvl="0" indent="-342900" fontAlgn="base">
              <a:lnSpc>
                <a:spcPts val="2040"/>
              </a:lnSpc>
              <a:tabLst>
                <a:tab pos="457200" algn="l"/>
              </a:tabLst>
            </a:pPr>
            <a:endParaRPr lang="en-US" sz="1600" b="1" dirty="0">
              <a:effectLst/>
              <a:latin typeface="Arial  "/>
              <a:ea typeface="Calibri" panose="020F0502020204030204" pitchFamily="34" charset="0"/>
              <a:cs typeface="Calibri" panose="020F0502020204030204" pitchFamily="34" charset="0"/>
            </a:endParaRPr>
          </a:p>
          <a:p>
            <a:pPr marL="342900" marR="0" lvl="0" indent="-342900" fontAlgn="base">
              <a:lnSpc>
                <a:spcPts val="2040"/>
              </a:lnSpc>
              <a:tabLst>
                <a:tab pos="457200" algn="l"/>
              </a:tabLst>
            </a:pPr>
            <a:r>
              <a:rPr lang="en-US" sz="1600" b="1" dirty="0">
                <a:solidFill>
                  <a:srgbClr val="0070C0"/>
                </a:solidFill>
                <a:effectLst/>
                <a:latin typeface="Arial  "/>
                <a:ea typeface="Calibri" panose="020F0502020204030204" pitchFamily="34" charset="0"/>
                <a:cs typeface="Calibri" panose="020F0502020204030204" pitchFamily="34" charset="0"/>
              </a:rPr>
              <a:t>3. Is it authentic? </a:t>
            </a:r>
          </a:p>
          <a:p>
            <a:pPr marL="342900" marR="0" lvl="0" indent="-342900" fontAlgn="base">
              <a:lnSpc>
                <a:spcPts val="2040"/>
              </a:lnSpc>
              <a:tabLst>
                <a:tab pos="457200" algn="l"/>
              </a:tabLst>
            </a:pPr>
            <a:r>
              <a:rPr lang="en-US" sz="1600" b="1" dirty="0">
                <a:solidFill>
                  <a:srgbClr val="333333"/>
                </a:solidFill>
                <a:effectLst/>
                <a:latin typeface="Arial  "/>
                <a:ea typeface="Calibri" panose="020F0502020204030204" pitchFamily="34" charset="0"/>
                <a:cs typeface="Calibri" panose="020F0502020204030204" pitchFamily="34" charset="0"/>
              </a:rPr>
              <a:t>Does the message speak the truth about God?</a:t>
            </a:r>
          </a:p>
          <a:p>
            <a:pPr marL="342900" marR="0" lvl="0" indent="-342900" fontAlgn="base">
              <a:lnSpc>
                <a:spcPts val="2040"/>
              </a:lnSpc>
              <a:tabLst>
                <a:tab pos="457200" algn="l"/>
              </a:tabLst>
            </a:pPr>
            <a:endParaRPr lang="en-US" sz="1600" b="1" dirty="0">
              <a:effectLst/>
              <a:latin typeface="Arial  "/>
              <a:ea typeface="Calibri" panose="020F0502020204030204" pitchFamily="34" charset="0"/>
              <a:cs typeface="Calibri" panose="020F0502020204030204" pitchFamily="34" charset="0"/>
            </a:endParaRPr>
          </a:p>
          <a:p>
            <a:pPr marL="342900" marR="0" lvl="0" indent="-342900" fontAlgn="base">
              <a:lnSpc>
                <a:spcPts val="2040"/>
              </a:lnSpc>
              <a:tabLst>
                <a:tab pos="457200" algn="l"/>
              </a:tabLst>
            </a:pPr>
            <a:r>
              <a:rPr lang="en-US" sz="1600" b="1" dirty="0">
                <a:solidFill>
                  <a:srgbClr val="0070C0"/>
                </a:solidFill>
                <a:effectLst/>
                <a:latin typeface="Arial  "/>
                <a:ea typeface="Calibri" panose="020F0502020204030204" pitchFamily="34" charset="0"/>
                <a:cs typeface="Calibri" panose="020F0502020204030204" pitchFamily="34" charset="0"/>
              </a:rPr>
              <a:t>4. Is it dynamic? </a:t>
            </a:r>
          </a:p>
          <a:p>
            <a:pPr marL="342900" marR="0" lvl="0" indent="-342900" fontAlgn="base">
              <a:lnSpc>
                <a:spcPts val="2040"/>
              </a:lnSpc>
              <a:tabLst>
                <a:tab pos="457200" algn="l"/>
              </a:tabLst>
            </a:pPr>
            <a:r>
              <a:rPr lang="en-US" sz="1600" b="1" dirty="0">
                <a:solidFill>
                  <a:srgbClr val="333333"/>
                </a:solidFill>
                <a:effectLst/>
                <a:latin typeface="Arial  "/>
                <a:ea typeface="Calibri" panose="020F0502020204030204" pitchFamily="34" charset="0"/>
                <a:cs typeface="Calibri" panose="020F0502020204030204" pitchFamily="34" charset="0"/>
              </a:rPr>
              <a:t>Does it manifest the power of God? The word of God is able to accomplish its stated</a:t>
            </a:r>
          </a:p>
          <a:p>
            <a:pPr marL="342900" marR="0" lvl="0" indent="-342900" fontAlgn="base">
              <a:lnSpc>
                <a:spcPts val="2040"/>
              </a:lnSpc>
              <a:tabLst>
                <a:tab pos="457200" algn="l"/>
              </a:tabLst>
            </a:pPr>
            <a:r>
              <a:rPr lang="en-US" sz="1600" b="1" dirty="0">
                <a:solidFill>
                  <a:srgbClr val="333333"/>
                </a:solidFill>
                <a:effectLst/>
                <a:latin typeface="Arial  "/>
                <a:ea typeface="Calibri" panose="020F0502020204030204" pitchFamily="34" charset="0"/>
                <a:cs typeface="Calibri" panose="020F0502020204030204" pitchFamily="34" charset="0"/>
              </a:rPr>
              <a:t>purpose.</a:t>
            </a:r>
          </a:p>
          <a:p>
            <a:pPr marL="342900" marR="0" lvl="0" indent="-342900" fontAlgn="base">
              <a:lnSpc>
                <a:spcPts val="2040"/>
              </a:lnSpc>
              <a:tabLst>
                <a:tab pos="457200" algn="l"/>
              </a:tabLst>
            </a:pPr>
            <a:endParaRPr lang="en-US" sz="1600" b="1" dirty="0">
              <a:effectLst/>
              <a:latin typeface="Arial  "/>
              <a:ea typeface="Calibri" panose="020F0502020204030204" pitchFamily="34" charset="0"/>
              <a:cs typeface="Calibri" panose="020F0502020204030204" pitchFamily="34" charset="0"/>
            </a:endParaRPr>
          </a:p>
          <a:p>
            <a:pPr marL="342900" marR="0" lvl="0" indent="-342900" fontAlgn="base">
              <a:lnSpc>
                <a:spcPts val="2040"/>
              </a:lnSpc>
              <a:tabLst>
                <a:tab pos="457200" algn="l"/>
              </a:tabLst>
            </a:pPr>
            <a:r>
              <a:rPr lang="en-US" sz="1600" b="1" dirty="0">
                <a:solidFill>
                  <a:srgbClr val="0070C0"/>
                </a:solidFill>
                <a:effectLst/>
                <a:latin typeface="Arial  "/>
                <a:ea typeface="Calibri" panose="020F0502020204030204" pitchFamily="34" charset="0"/>
                <a:cs typeface="Calibri" panose="020F0502020204030204" pitchFamily="34" charset="0"/>
              </a:rPr>
              <a:t>5. Is it received? </a:t>
            </a:r>
          </a:p>
          <a:p>
            <a:pPr marL="342900" marR="0" lvl="0" indent="-342900" fontAlgn="base">
              <a:lnSpc>
                <a:spcPts val="2040"/>
              </a:lnSpc>
              <a:tabLst>
                <a:tab pos="457200" algn="l"/>
              </a:tabLst>
            </a:pPr>
            <a:r>
              <a:rPr lang="en-US" sz="1600" b="1" dirty="0">
                <a:solidFill>
                  <a:srgbClr val="333333"/>
                </a:solidFill>
                <a:effectLst/>
                <a:latin typeface="Arial  "/>
                <a:ea typeface="Calibri" panose="020F0502020204030204" pitchFamily="34" charset="0"/>
                <a:cs typeface="Calibri" panose="020F0502020204030204" pitchFamily="34" charset="0"/>
              </a:rPr>
              <a:t>Was it accepted by the people of God?</a:t>
            </a:r>
            <a:endParaRPr lang="en-US" sz="1600" b="1" dirty="0">
              <a:effectLst/>
              <a:latin typeface="Arial  "/>
              <a:ea typeface="Calibri" panose="020F0502020204030204" pitchFamily="34" charset="0"/>
              <a:cs typeface="Calibri" panose="020F0502020204030204" pitchFamily="34" charset="0"/>
            </a:endParaRPr>
          </a:p>
        </p:txBody>
      </p:sp>
      <p:sp>
        <p:nvSpPr>
          <p:cNvPr id="13" name="TextBox 12">
            <a:extLst>
              <a:ext uri="{FF2B5EF4-FFF2-40B4-BE49-F238E27FC236}">
                <a16:creationId xmlns:a16="http://schemas.microsoft.com/office/drawing/2014/main" id="{EA668A15-350E-5E51-6432-DB0E4DE87D7C}"/>
              </a:ext>
            </a:extLst>
          </p:cNvPr>
          <p:cNvSpPr txBox="1"/>
          <p:nvPr/>
        </p:nvSpPr>
        <p:spPr>
          <a:xfrm>
            <a:off x="2299277" y="981245"/>
            <a:ext cx="6930448" cy="369332"/>
          </a:xfrm>
          <a:prstGeom prst="rect">
            <a:avLst/>
          </a:prstGeom>
          <a:noFill/>
        </p:spPr>
        <p:txBody>
          <a:bodyPr wrap="square" rtlCol="0">
            <a:spAutoFit/>
          </a:bodyPr>
          <a:lstStyle/>
          <a:p>
            <a:r>
              <a:rPr lang="en-US" b="1" dirty="0">
                <a:solidFill>
                  <a:srgbClr val="C00000"/>
                </a:solidFill>
                <a:latin typeface="Arial  "/>
                <a:cs typeface="Times New Roman" panose="02020603050405020304" pitchFamily="18" charset="0"/>
              </a:rPr>
              <a:t>What was the logic behind the Scripture cannon (standard)?</a:t>
            </a:r>
          </a:p>
        </p:txBody>
      </p:sp>
    </p:spTree>
    <p:extLst>
      <p:ext uri="{BB962C8B-B14F-4D97-AF65-F5344CB8AC3E}">
        <p14:creationId xmlns:p14="http://schemas.microsoft.com/office/powerpoint/2010/main" val="23979483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flip="none" rotWithShape="1">
          <a:gsLst>
            <a:gs pos="7000">
              <a:schemeClr val="accent1">
                <a:lumMod val="5000"/>
                <a:lumOff val="95000"/>
              </a:schemeClr>
            </a:gs>
            <a:gs pos="0">
              <a:schemeClr val="accent1">
                <a:lumMod val="45000"/>
                <a:lumOff val="55000"/>
              </a:schemeClr>
            </a:gs>
            <a:gs pos="100000">
              <a:schemeClr val="accent1">
                <a:lumMod val="45000"/>
                <a:lumOff val="55000"/>
              </a:schemeClr>
            </a:gs>
            <a:gs pos="93000">
              <a:schemeClr val="accent1">
                <a:alpha val="50000"/>
                <a:lumMod val="50000"/>
                <a:lumOff val="50000"/>
              </a:schemeClr>
            </a:gs>
          </a:gsLst>
          <a:lin ang="5400000" scaled="0"/>
          <a:tileRect/>
        </a:gradFill>
        <a:effectLst/>
      </p:bgPr>
    </p:bg>
    <p:spTree>
      <p:nvGrpSpPr>
        <p:cNvPr id="1" name="">
          <a:extLst>
            <a:ext uri="{FF2B5EF4-FFF2-40B4-BE49-F238E27FC236}">
              <a16:creationId xmlns:a16="http://schemas.microsoft.com/office/drawing/2014/main" id="{16DCEE8A-93D2-9595-3D2B-01AE94947B6F}"/>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14E7C633-BC07-C1C4-CAFF-F338C67DB648}"/>
              </a:ext>
            </a:extLst>
          </p:cNvPr>
          <p:cNvSpPr>
            <a:spLocks noGrp="1"/>
          </p:cNvSpPr>
          <p:nvPr>
            <p:ph type="subTitle" idx="1"/>
          </p:nvPr>
        </p:nvSpPr>
        <p:spPr>
          <a:xfrm>
            <a:off x="9624289" y="6613236"/>
            <a:ext cx="2567711" cy="244764"/>
          </a:xfrm>
          <a:solidFill>
            <a:srgbClr val="002060"/>
          </a:solidFill>
          <a:ln>
            <a:noFill/>
          </a:ln>
        </p:spPr>
        <p:txBody>
          <a:bodyPr>
            <a:normAutofit/>
          </a:bodyPr>
          <a:lstStyle/>
          <a:p>
            <a:r>
              <a:rPr lang="en-US" sz="1000" b="1" dirty="0">
                <a:solidFill>
                  <a:srgbClr val="FFC000"/>
                </a:solidFill>
                <a:latin typeface="Aptos Display" panose="020B0004020202020204" pitchFamily="34" charset="0"/>
              </a:rPr>
              <a:t>GENESIS EVANGELICAL MISSION (GEM)</a:t>
            </a:r>
          </a:p>
        </p:txBody>
      </p:sp>
      <p:sp>
        <p:nvSpPr>
          <p:cNvPr id="5" name="Title 4">
            <a:extLst>
              <a:ext uri="{FF2B5EF4-FFF2-40B4-BE49-F238E27FC236}">
                <a16:creationId xmlns:a16="http://schemas.microsoft.com/office/drawing/2014/main" id="{92E0342B-3DA3-C56A-DBC9-E99383B45F56}"/>
              </a:ext>
            </a:extLst>
          </p:cNvPr>
          <p:cNvSpPr>
            <a:spLocks noGrp="1"/>
          </p:cNvSpPr>
          <p:nvPr>
            <p:ph type="ctrTitle"/>
          </p:nvPr>
        </p:nvSpPr>
        <p:spPr>
          <a:xfrm>
            <a:off x="2198254" y="110837"/>
            <a:ext cx="7795491" cy="387781"/>
          </a:xfrm>
          <a:solidFill>
            <a:srgbClr val="002060"/>
          </a:solidFill>
        </p:spPr>
        <p:txBody>
          <a:bodyPr>
            <a:normAutofit fontScale="90000"/>
          </a:bodyPr>
          <a:lstStyle/>
          <a:p>
            <a:r>
              <a:rPr lang="en-US" sz="2200" dirty="0">
                <a:solidFill>
                  <a:srgbClr val="FFC000"/>
                </a:solidFill>
              </a:rPr>
              <a:t>“</a:t>
            </a:r>
            <a:r>
              <a:rPr lang="en-US" sz="2200" b="1" dirty="0">
                <a:solidFill>
                  <a:srgbClr val="FFC000"/>
                </a:solidFill>
              </a:rPr>
              <a:t>BIBLE LIFE” Study </a:t>
            </a:r>
            <a:r>
              <a:rPr lang="en-US" sz="2200" b="1" dirty="0">
                <a:solidFill>
                  <a:schemeClr val="bg2"/>
                </a:solidFill>
              </a:rPr>
              <a:t> - </a:t>
            </a:r>
            <a:r>
              <a:rPr lang="en-US" sz="2200" dirty="0">
                <a:solidFill>
                  <a:schemeClr val="bg2"/>
                </a:solidFill>
              </a:rPr>
              <a:t>Exploring the message &amp; the ministry of Jesus Christ</a:t>
            </a:r>
          </a:p>
        </p:txBody>
      </p:sp>
      <p:sp>
        <p:nvSpPr>
          <p:cNvPr id="4" name="TextBox 3">
            <a:extLst>
              <a:ext uri="{FF2B5EF4-FFF2-40B4-BE49-F238E27FC236}">
                <a16:creationId xmlns:a16="http://schemas.microsoft.com/office/drawing/2014/main" id="{AD800172-6E43-7EF0-A30C-57A053AEB658}"/>
              </a:ext>
            </a:extLst>
          </p:cNvPr>
          <p:cNvSpPr txBox="1"/>
          <p:nvPr/>
        </p:nvSpPr>
        <p:spPr>
          <a:xfrm>
            <a:off x="1774928" y="736863"/>
            <a:ext cx="8218817" cy="5616409"/>
          </a:xfrm>
          <a:prstGeom prst="rect">
            <a:avLst/>
          </a:prstGeom>
          <a:noFill/>
        </p:spPr>
        <p:txBody>
          <a:bodyPr wrap="square">
            <a:spAutoFit/>
          </a:bodyPr>
          <a:lstStyle/>
          <a:p>
            <a:pPr marL="0" marR="0">
              <a:lnSpc>
                <a:spcPct val="115000"/>
              </a:lnSpc>
              <a:spcAft>
                <a:spcPts val="800"/>
              </a:spcAft>
            </a:pPr>
            <a:r>
              <a:rPr lang="en-US" sz="1700" b="1" kern="0" dirty="0">
                <a:solidFill>
                  <a:srgbClr val="C00000"/>
                </a:solidFill>
                <a:latin typeface="Arial  "/>
                <a:ea typeface="Aptos" panose="020B0004020202020204" pitchFamily="34" charset="0"/>
                <a:cs typeface="Times New Roman" panose="02020603050405020304" pitchFamily="18" charset="0"/>
              </a:rPr>
              <a:t>S</a:t>
            </a:r>
            <a:r>
              <a:rPr lang="en-US" sz="1700" b="1" kern="0" dirty="0">
                <a:solidFill>
                  <a:srgbClr val="C00000"/>
                </a:solidFill>
                <a:effectLst/>
                <a:latin typeface="Arial  "/>
                <a:ea typeface="Aptos" panose="020B0004020202020204" pitchFamily="34" charset="0"/>
                <a:cs typeface="Times New Roman" panose="02020603050405020304" pitchFamily="18" charset="0"/>
              </a:rPr>
              <a:t>eeing Jesus, Knowing God!</a:t>
            </a:r>
            <a:endParaRPr lang="en-US" sz="1700" kern="100" dirty="0">
              <a:solidFill>
                <a:srgbClr val="C00000"/>
              </a:solidFill>
              <a:effectLst/>
              <a:latin typeface="Arial  "/>
              <a:ea typeface="Aptos" panose="020B0004020202020204" pitchFamily="34" charset="0"/>
              <a:cs typeface="Times New Roman" panose="02020603050405020304" pitchFamily="18" charset="0"/>
            </a:endParaRPr>
          </a:p>
          <a:p>
            <a:pPr marL="0" marR="0">
              <a:spcAft>
                <a:spcPts val="800"/>
              </a:spcAft>
            </a:pPr>
            <a:r>
              <a:rPr lang="en-US" sz="1600" kern="0" dirty="0">
                <a:effectLst/>
                <a:latin typeface="Arial  "/>
                <a:ea typeface="Aptos" panose="020B0004020202020204" pitchFamily="34" charset="0"/>
                <a:cs typeface="Times New Roman" panose="02020603050405020304" pitchFamily="18" charset="0"/>
              </a:rPr>
              <a:t>Because Jesus was God in the flesh, and because the gospels tell His story, they tell us volumes about God. Here are some examples of what Christ's life, death, and resurrection tell us about God.</a:t>
            </a:r>
            <a:endParaRPr lang="en-US" sz="1600" kern="100" dirty="0">
              <a:effectLst/>
              <a:latin typeface="Arial  "/>
              <a:ea typeface="Aptos" panose="020B0004020202020204" pitchFamily="34" charset="0"/>
              <a:cs typeface="Times New Roman" panose="02020603050405020304" pitchFamily="18" charset="0"/>
            </a:endParaRPr>
          </a:p>
          <a:p>
            <a:pPr marR="0" lvl="0">
              <a:lnSpc>
                <a:spcPct val="115000"/>
              </a:lnSpc>
              <a:spcAft>
                <a:spcPts val="800"/>
              </a:spcAft>
              <a:tabLst>
                <a:tab pos="457200" algn="l"/>
              </a:tabLst>
            </a:pPr>
            <a:r>
              <a:rPr lang="en-US" sz="1600" kern="0" dirty="0">
                <a:effectLst/>
                <a:highlight>
                  <a:srgbClr val="FFFF00"/>
                </a:highlight>
                <a:latin typeface="Arial  "/>
                <a:ea typeface="Aptos" panose="020B0004020202020204" pitchFamily="34" charset="0"/>
                <a:cs typeface="Times New Roman" panose="02020603050405020304" pitchFamily="18" charset="0"/>
              </a:rPr>
              <a:t>- In Jesus' birth, we see the mercy of God</a:t>
            </a:r>
            <a:r>
              <a:rPr lang="en-US" sz="1600" kern="0" dirty="0">
                <a:effectLst/>
                <a:latin typeface="Arial  "/>
                <a:ea typeface="Aptos" panose="020B0004020202020204" pitchFamily="34" charset="0"/>
                <a:cs typeface="Times New Roman" panose="02020603050405020304" pitchFamily="18" charset="0"/>
              </a:rPr>
              <a:t> as He humbled Himself to come to our rescue </a:t>
            </a:r>
          </a:p>
          <a:p>
            <a:pPr marR="0" lvl="0">
              <a:lnSpc>
                <a:spcPct val="115000"/>
              </a:lnSpc>
              <a:spcAft>
                <a:spcPts val="800"/>
              </a:spcAft>
              <a:tabLst>
                <a:tab pos="457200" algn="l"/>
              </a:tabLst>
            </a:pPr>
            <a:r>
              <a:rPr lang="en-US" sz="1600" kern="0" dirty="0">
                <a:latin typeface="Arial  "/>
                <a:ea typeface="Aptos" panose="020B0004020202020204" pitchFamily="34" charset="0"/>
                <a:cs typeface="Times New Roman" panose="02020603050405020304" pitchFamily="18" charset="0"/>
              </a:rPr>
              <a:t>       </a:t>
            </a:r>
            <a:r>
              <a:rPr lang="en-US" sz="1600" kern="0" dirty="0">
                <a:effectLst/>
                <a:latin typeface="Arial  "/>
                <a:ea typeface="Aptos" panose="020B0004020202020204" pitchFamily="34" charset="0"/>
                <a:cs typeface="Times New Roman" panose="02020603050405020304" pitchFamily="18" charset="0"/>
              </a:rPr>
              <a:t>(Matt. 1:21-23).</a:t>
            </a:r>
            <a:endParaRPr lang="en-US" sz="1600" kern="100" dirty="0">
              <a:effectLst/>
              <a:latin typeface="Arial  "/>
              <a:ea typeface="Aptos" panose="020B0004020202020204" pitchFamily="34" charset="0"/>
              <a:cs typeface="Times New Roman" panose="02020603050405020304" pitchFamily="18" charset="0"/>
            </a:endParaRPr>
          </a:p>
          <a:p>
            <a:pPr marL="342900" marR="0" lvl="0" indent="-342900">
              <a:lnSpc>
                <a:spcPct val="115000"/>
              </a:lnSpc>
              <a:spcAft>
                <a:spcPts val="800"/>
              </a:spcAft>
              <a:tabLst>
                <a:tab pos="457200" algn="l"/>
              </a:tabLst>
            </a:pPr>
            <a:r>
              <a:rPr lang="en-US" sz="1600" kern="0" dirty="0">
                <a:effectLst/>
                <a:highlight>
                  <a:srgbClr val="FFFF00"/>
                </a:highlight>
                <a:latin typeface="Arial  "/>
                <a:ea typeface="Aptos" panose="020B0004020202020204" pitchFamily="34" charset="0"/>
                <a:cs typeface="Times New Roman" panose="02020603050405020304" pitchFamily="18" charset="0"/>
              </a:rPr>
              <a:t>- In Jesus' teaching, we see the wisdom and goodness of God</a:t>
            </a:r>
            <a:r>
              <a:rPr lang="en-US" sz="1600" kern="0" dirty="0">
                <a:effectLst/>
                <a:latin typeface="Arial  "/>
                <a:ea typeface="Aptos" panose="020B0004020202020204" pitchFamily="34" charset="0"/>
                <a:cs typeface="Times New Roman" panose="02020603050405020304" pitchFamily="18" charset="0"/>
              </a:rPr>
              <a:t> as He tells us what to believe and how to live (John 12:49, 50).</a:t>
            </a:r>
            <a:endParaRPr lang="en-US" sz="1600" kern="100" dirty="0">
              <a:effectLst/>
              <a:latin typeface="Arial  "/>
              <a:ea typeface="Aptos" panose="020B0004020202020204" pitchFamily="34" charset="0"/>
              <a:cs typeface="Times New Roman" panose="02020603050405020304" pitchFamily="18" charset="0"/>
            </a:endParaRPr>
          </a:p>
          <a:p>
            <a:pPr marL="342900" marR="0" lvl="0" indent="-342900">
              <a:lnSpc>
                <a:spcPct val="115000"/>
              </a:lnSpc>
              <a:spcAft>
                <a:spcPts val="800"/>
              </a:spcAft>
              <a:tabLst>
                <a:tab pos="457200" algn="l"/>
              </a:tabLst>
            </a:pPr>
            <a:r>
              <a:rPr lang="en-US" sz="1600" kern="0" dirty="0">
                <a:effectLst/>
                <a:highlight>
                  <a:srgbClr val="FFFF00"/>
                </a:highlight>
                <a:latin typeface="Arial  "/>
                <a:ea typeface="Aptos" panose="020B0004020202020204" pitchFamily="34" charset="0"/>
                <a:cs typeface="Times New Roman" panose="02020603050405020304" pitchFamily="18" charset="0"/>
              </a:rPr>
              <a:t>- In Jesus' miracles, we see the unlimited power of God</a:t>
            </a:r>
            <a:r>
              <a:rPr lang="en-US" sz="1600" kern="0" dirty="0">
                <a:effectLst/>
                <a:latin typeface="Arial  "/>
                <a:ea typeface="Aptos" panose="020B0004020202020204" pitchFamily="34" charset="0"/>
                <a:cs typeface="Times New Roman" panose="02020603050405020304" pitchFamily="18" charset="0"/>
              </a:rPr>
              <a:t> to control nature, disease, and death (Mark 4:35-41; Luke 7:11-18; 9:37-42).</a:t>
            </a:r>
            <a:endParaRPr lang="en-US" sz="1600" kern="100" dirty="0">
              <a:effectLst/>
              <a:latin typeface="Arial  "/>
              <a:ea typeface="Aptos" panose="020B0004020202020204" pitchFamily="34" charset="0"/>
              <a:cs typeface="Times New Roman" panose="02020603050405020304" pitchFamily="18" charset="0"/>
            </a:endParaRPr>
          </a:p>
          <a:p>
            <a:pPr marR="0" lvl="0">
              <a:lnSpc>
                <a:spcPct val="115000"/>
              </a:lnSpc>
              <a:spcAft>
                <a:spcPts val="800"/>
              </a:spcAft>
              <a:tabLst>
                <a:tab pos="457200" algn="l"/>
              </a:tabLst>
            </a:pPr>
            <a:r>
              <a:rPr lang="en-US" sz="1600" kern="0" dirty="0">
                <a:effectLst/>
                <a:highlight>
                  <a:srgbClr val="FFFF00"/>
                </a:highlight>
                <a:latin typeface="Arial  "/>
                <a:ea typeface="Aptos" panose="020B0004020202020204" pitchFamily="34" charset="0"/>
                <a:cs typeface="Times New Roman" panose="02020603050405020304" pitchFamily="18" charset="0"/>
              </a:rPr>
              <a:t>- In Jesus' training of the Twelve, we see God's desire to work through His people </a:t>
            </a:r>
          </a:p>
          <a:p>
            <a:pPr marR="0" lvl="0">
              <a:lnSpc>
                <a:spcPct val="115000"/>
              </a:lnSpc>
              <a:spcAft>
                <a:spcPts val="800"/>
              </a:spcAft>
              <a:tabLst>
                <a:tab pos="457200" algn="l"/>
              </a:tabLst>
            </a:pPr>
            <a:r>
              <a:rPr lang="en-US" sz="1600" kern="0" dirty="0">
                <a:latin typeface="Arial  "/>
                <a:ea typeface="Aptos" panose="020B0004020202020204" pitchFamily="34" charset="0"/>
                <a:cs typeface="Times New Roman" panose="02020603050405020304" pitchFamily="18" charset="0"/>
              </a:rPr>
              <a:t>      </a:t>
            </a:r>
            <a:r>
              <a:rPr lang="en-US" sz="1600" kern="0" dirty="0">
                <a:effectLst/>
                <a:latin typeface="Arial  "/>
                <a:ea typeface="Aptos" panose="020B0004020202020204" pitchFamily="34" charset="0"/>
                <a:cs typeface="Times New Roman" panose="02020603050405020304" pitchFamily="18" charset="0"/>
              </a:rPr>
              <a:t>(John 14:12).</a:t>
            </a:r>
            <a:endParaRPr lang="en-US" sz="1600" kern="100" dirty="0">
              <a:effectLst/>
              <a:latin typeface="Arial  "/>
              <a:ea typeface="Aptos" panose="020B0004020202020204" pitchFamily="34" charset="0"/>
              <a:cs typeface="Times New Roman" panose="02020603050405020304" pitchFamily="18" charset="0"/>
            </a:endParaRPr>
          </a:p>
          <a:p>
            <a:pPr marR="0" lvl="0">
              <a:lnSpc>
                <a:spcPct val="115000"/>
              </a:lnSpc>
              <a:spcAft>
                <a:spcPts val="800"/>
              </a:spcAft>
              <a:tabLst>
                <a:tab pos="457200" algn="l"/>
              </a:tabLst>
            </a:pPr>
            <a:r>
              <a:rPr lang="en-US" sz="1600" kern="0" dirty="0">
                <a:highlight>
                  <a:srgbClr val="FFFF00"/>
                </a:highlight>
                <a:latin typeface="Arial  "/>
                <a:ea typeface="Aptos" panose="020B0004020202020204" pitchFamily="34" charset="0"/>
                <a:cs typeface="Times New Roman" panose="02020603050405020304" pitchFamily="18" charset="0"/>
              </a:rPr>
              <a:t>- </a:t>
            </a:r>
            <a:r>
              <a:rPr lang="en-US" sz="1600" kern="0" dirty="0">
                <a:effectLst/>
                <a:highlight>
                  <a:srgbClr val="FFFF00"/>
                </a:highlight>
                <a:latin typeface="Arial  "/>
                <a:ea typeface="Aptos" panose="020B0004020202020204" pitchFamily="34" charset="0"/>
                <a:cs typeface="Times New Roman" panose="02020603050405020304" pitchFamily="18" charset="0"/>
              </a:rPr>
              <a:t>In Jesus' death, we see how far God would go to redeem us from our sins </a:t>
            </a:r>
          </a:p>
          <a:p>
            <a:pPr marR="0" lvl="0">
              <a:lnSpc>
                <a:spcPct val="115000"/>
              </a:lnSpc>
              <a:spcAft>
                <a:spcPts val="800"/>
              </a:spcAft>
              <a:tabLst>
                <a:tab pos="457200" algn="l"/>
              </a:tabLst>
            </a:pPr>
            <a:r>
              <a:rPr lang="en-US" sz="1600" kern="0" dirty="0">
                <a:effectLst/>
                <a:latin typeface="Arial  "/>
                <a:ea typeface="Aptos" panose="020B0004020202020204" pitchFamily="34" charset="0"/>
                <a:cs typeface="Times New Roman" panose="02020603050405020304" pitchFamily="18" charset="0"/>
              </a:rPr>
              <a:t>     (John 3:16).</a:t>
            </a:r>
            <a:endParaRPr lang="en-US" sz="1600" kern="100" dirty="0">
              <a:effectLst/>
              <a:latin typeface="Arial  "/>
              <a:ea typeface="Aptos" panose="020B0004020202020204" pitchFamily="34" charset="0"/>
              <a:cs typeface="Times New Roman" panose="02020603050405020304" pitchFamily="18" charset="0"/>
            </a:endParaRPr>
          </a:p>
          <a:p>
            <a:pPr marR="0" lvl="0">
              <a:lnSpc>
                <a:spcPct val="115000"/>
              </a:lnSpc>
              <a:spcAft>
                <a:spcPts val="800"/>
              </a:spcAft>
              <a:tabLst>
                <a:tab pos="457200" algn="l"/>
              </a:tabLst>
            </a:pPr>
            <a:r>
              <a:rPr lang="en-US" sz="1600" kern="0" dirty="0">
                <a:effectLst/>
                <a:highlight>
                  <a:srgbClr val="FFFF00"/>
                </a:highlight>
                <a:latin typeface="Arial  "/>
                <a:ea typeface="Aptos" panose="020B0004020202020204" pitchFamily="34" charset="0"/>
                <a:cs typeface="Times New Roman" panose="02020603050405020304" pitchFamily="18" charset="0"/>
              </a:rPr>
              <a:t>- In Jesus' resurrection, we see the supernatural power of God to conquer death </a:t>
            </a:r>
          </a:p>
          <a:p>
            <a:pPr marR="0" lvl="0">
              <a:lnSpc>
                <a:spcPct val="115000"/>
              </a:lnSpc>
              <a:spcAft>
                <a:spcPts val="800"/>
              </a:spcAft>
              <a:tabLst>
                <a:tab pos="457200" algn="l"/>
              </a:tabLst>
            </a:pPr>
            <a:r>
              <a:rPr lang="en-US" sz="1600" kern="0" dirty="0">
                <a:effectLst/>
                <a:latin typeface="Arial  "/>
                <a:ea typeface="Aptos" panose="020B0004020202020204" pitchFamily="34" charset="0"/>
                <a:cs typeface="Times New Roman" panose="02020603050405020304" pitchFamily="18" charset="0"/>
              </a:rPr>
              <a:t>    (Mark 16:1-8).</a:t>
            </a:r>
            <a:endParaRPr lang="en-US" sz="1600" kern="100" dirty="0">
              <a:effectLst/>
              <a:latin typeface="Arial  "/>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7454710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flip="none" rotWithShape="1">
          <a:gsLst>
            <a:gs pos="7000">
              <a:schemeClr val="accent1">
                <a:lumMod val="5000"/>
                <a:lumOff val="95000"/>
              </a:schemeClr>
            </a:gs>
            <a:gs pos="0">
              <a:schemeClr val="accent1">
                <a:lumMod val="45000"/>
                <a:lumOff val="55000"/>
              </a:schemeClr>
            </a:gs>
            <a:gs pos="100000">
              <a:schemeClr val="accent1">
                <a:lumMod val="45000"/>
                <a:lumOff val="55000"/>
              </a:schemeClr>
            </a:gs>
            <a:gs pos="93000">
              <a:schemeClr val="accent1">
                <a:alpha val="50000"/>
                <a:lumMod val="50000"/>
                <a:lumOff val="50000"/>
              </a:schemeClr>
            </a:gs>
          </a:gsLst>
          <a:lin ang="5400000" scaled="0"/>
          <a:tileRect/>
        </a:gradFill>
        <a:effectLst/>
      </p:bgPr>
    </p:bg>
    <p:spTree>
      <p:nvGrpSpPr>
        <p:cNvPr id="1" name="">
          <a:extLst>
            <a:ext uri="{FF2B5EF4-FFF2-40B4-BE49-F238E27FC236}">
              <a16:creationId xmlns:a16="http://schemas.microsoft.com/office/drawing/2014/main" id="{5C78CF4A-F22F-B001-A7AB-D1ADF6F8ADE8}"/>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AEB1A00B-3FDE-D451-D203-48FFA7D10AD9}"/>
              </a:ext>
            </a:extLst>
          </p:cNvPr>
          <p:cNvSpPr>
            <a:spLocks noGrp="1"/>
          </p:cNvSpPr>
          <p:nvPr>
            <p:ph type="subTitle" idx="1"/>
          </p:nvPr>
        </p:nvSpPr>
        <p:spPr>
          <a:xfrm>
            <a:off x="9624289" y="6613236"/>
            <a:ext cx="2567711" cy="244764"/>
          </a:xfrm>
          <a:solidFill>
            <a:srgbClr val="002060"/>
          </a:solidFill>
          <a:ln>
            <a:noFill/>
          </a:ln>
        </p:spPr>
        <p:txBody>
          <a:bodyPr>
            <a:normAutofit/>
          </a:bodyPr>
          <a:lstStyle/>
          <a:p>
            <a:r>
              <a:rPr lang="en-US" sz="1000" b="1" dirty="0">
                <a:solidFill>
                  <a:srgbClr val="FFC000"/>
                </a:solidFill>
                <a:latin typeface="Aptos Display" panose="020B0004020202020204" pitchFamily="34" charset="0"/>
              </a:rPr>
              <a:t>GENESIS EVANGELICAL MISSION (GEM)</a:t>
            </a:r>
          </a:p>
        </p:txBody>
      </p:sp>
      <p:sp>
        <p:nvSpPr>
          <p:cNvPr id="5" name="Title 4">
            <a:extLst>
              <a:ext uri="{FF2B5EF4-FFF2-40B4-BE49-F238E27FC236}">
                <a16:creationId xmlns:a16="http://schemas.microsoft.com/office/drawing/2014/main" id="{7F8A7997-E303-DF9E-28EF-3A656E80D7F7}"/>
              </a:ext>
            </a:extLst>
          </p:cNvPr>
          <p:cNvSpPr>
            <a:spLocks noGrp="1"/>
          </p:cNvSpPr>
          <p:nvPr>
            <p:ph type="ctrTitle"/>
          </p:nvPr>
        </p:nvSpPr>
        <p:spPr>
          <a:xfrm>
            <a:off x="2198254" y="110837"/>
            <a:ext cx="7795491" cy="387781"/>
          </a:xfrm>
          <a:solidFill>
            <a:srgbClr val="002060"/>
          </a:solidFill>
        </p:spPr>
        <p:txBody>
          <a:bodyPr>
            <a:normAutofit fontScale="90000"/>
          </a:bodyPr>
          <a:lstStyle/>
          <a:p>
            <a:r>
              <a:rPr lang="en-US" sz="2200" dirty="0">
                <a:solidFill>
                  <a:srgbClr val="FFC000"/>
                </a:solidFill>
              </a:rPr>
              <a:t>“</a:t>
            </a:r>
            <a:r>
              <a:rPr lang="en-US" sz="2200" b="1" dirty="0">
                <a:solidFill>
                  <a:srgbClr val="FFC000"/>
                </a:solidFill>
              </a:rPr>
              <a:t>BIBLE LIFE” Study </a:t>
            </a:r>
            <a:r>
              <a:rPr lang="en-US" sz="2200" b="1" dirty="0">
                <a:solidFill>
                  <a:schemeClr val="bg2"/>
                </a:solidFill>
              </a:rPr>
              <a:t> - </a:t>
            </a:r>
            <a:r>
              <a:rPr lang="en-US" sz="2200" dirty="0">
                <a:solidFill>
                  <a:schemeClr val="bg2"/>
                </a:solidFill>
              </a:rPr>
              <a:t>Exploring the message &amp; the ministry of Jesus Christ</a:t>
            </a:r>
          </a:p>
        </p:txBody>
      </p:sp>
      <p:sp>
        <p:nvSpPr>
          <p:cNvPr id="6" name="TextBox 5">
            <a:extLst>
              <a:ext uri="{FF2B5EF4-FFF2-40B4-BE49-F238E27FC236}">
                <a16:creationId xmlns:a16="http://schemas.microsoft.com/office/drawing/2014/main" id="{0C375802-67D2-4051-79ED-132D007D40B8}"/>
              </a:ext>
            </a:extLst>
          </p:cNvPr>
          <p:cNvSpPr txBox="1"/>
          <p:nvPr/>
        </p:nvSpPr>
        <p:spPr>
          <a:xfrm>
            <a:off x="1090934" y="676038"/>
            <a:ext cx="10010129" cy="6384825"/>
          </a:xfrm>
          <a:prstGeom prst="rect">
            <a:avLst/>
          </a:prstGeom>
          <a:noFill/>
        </p:spPr>
        <p:txBody>
          <a:bodyPr wrap="square" rtlCol="0">
            <a:spAutoFit/>
          </a:bodyPr>
          <a:lstStyle/>
          <a:p>
            <a:pPr marL="342900" marR="0" indent="-342900">
              <a:lnSpc>
                <a:spcPct val="115000"/>
              </a:lnSpc>
              <a:spcAft>
                <a:spcPts val="800"/>
              </a:spcAft>
              <a:buAutoNum type="arabicPeriod"/>
            </a:pPr>
            <a:r>
              <a:rPr lang="en-US" sz="1600" b="1" dirty="0">
                <a:solidFill>
                  <a:srgbClr val="C00000"/>
                </a:solidFill>
                <a:latin typeface="Arial  "/>
                <a:cs typeface="Times New Roman" panose="02020603050405020304" pitchFamily="18" charset="0"/>
              </a:rPr>
              <a:t>Why is it important to study the life and ministry of Jesus?</a:t>
            </a:r>
          </a:p>
          <a:p>
            <a:pPr marL="285750" marR="0" indent="-285750">
              <a:lnSpc>
                <a:spcPct val="115000"/>
              </a:lnSpc>
              <a:spcAft>
                <a:spcPts val="800"/>
              </a:spcAft>
              <a:buFont typeface="Arial" panose="020B0604020202020204" pitchFamily="34" charset="0"/>
              <a:buChar char="•"/>
            </a:pPr>
            <a:r>
              <a:rPr lang="en-US" sz="1600" b="1" dirty="0">
                <a:effectLst/>
                <a:highlight>
                  <a:srgbClr val="FFFF00"/>
                </a:highlight>
                <a:latin typeface="Arial  "/>
                <a:ea typeface="Calibri" panose="020F0502020204030204" pitchFamily="34" charset="0"/>
                <a:cs typeface="Times New Roman" panose="02020603050405020304" pitchFamily="18" charset="0"/>
              </a:rPr>
              <a:t>The life of Christ reveals that Jesus was and is God </a:t>
            </a:r>
            <a:r>
              <a:rPr lang="en-US" sz="1600" b="1" dirty="0">
                <a:effectLst/>
                <a:latin typeface="Arial  "/>
                <a:ea typeface="Calibri" panose="020F0502020204030204" pitchFamily="34" charset="0"/>
                <a:cs typeface="Times New Roman" panose="02020603050405020304" pitchFamily="18" charset="0"/>
              </a:rPr>
              <a:t>because of His miracles, wonders, teachings, His very unusual life, His crucifixion, resurrection and ascension back to heaven. </a:t>
            </a:r>
          </a:p>
          <a:p>
            <a:pPr marL="285750" indent="-285750">
              <a:lnSpc>
                <a:spcPct val="115000"/>
              </a:lnSpc>
              <a:spcAft>
                <a:spcPts val="800"/>
              </a:spcAft>
              <a:buFont typeface="Arial" panose="020B0604020202020204" pitchFamily="34" charset="0"/>
              <a:buChar char="•"/>
            </a:pPr>
            <a:r>
              <a:rPr lang="en-US" sz="1600" b="1" dirty="0">
                <a:effectLst/>
                <a:latin typeface="Arial  "/>
                <a:ea typeface="Calibri" panose="020F0502020204030204" pitchFamily="34" charset="0"/>
                <a:cs typeface="Times New Roman" panose="02020603050405020304" pitchFamily="18" charset="0"/>
              </a:rPr>
              <a:t>The life of Christ is like none other. </a:t>
            </a:r>
            <a:r>
              <a:rPr lang="en-US" sz="1600" b="1" dirty="0">
                <a:latin typeface="Arial  "/>
                <a:cs typeface="Times New Roman" panose="02020603050405020304" pitchFamily="18" charset="0"/>
              </a:rPr>
              <a:t>By studying the life of Jesus, we gain insights into the culture, history and worldview of those hearing His message and carrying that message to the world. </a:t>
            </a:r>
          </a:p>
          <a:p>
            <a:pPr marL="285750" marR="0" indent="-285750">
              <a:lnSpc>
                <a:spcPct val="115000"/>
              </a:lnSpc>
              <a:spcAft>
                <a:spcPts val="800"/>
              </a:spcAft>
              <a:buFont typeface="Arial" panose="020B0604020202020204" pitchFamily="34" charset="0"/>
              <a:buChar char="•"/>
            </a:pPr>
            <a:r>
              <a:rPr lang="en-US" sz="1600" b="1" dirty="0">
                <a:latin typeface="Arial  "/>
                <a:cs typeface="Times New Roman" panose="02020603050405020304" pitchFamily="18" charset="0"/>
              </a:rPr>
              <a:t>It further validates prophetic teachings and statements of </a:t>
            </a:r>
            <a:r>
              <a:rPr lang="en-US" sz="1600" b="1" dirty="0">
                <a:highlight>
                  <a:srgbClr val="FFFF00"/>
                </a:highlight>
                <a:latin typeface="Arial  "/>
                <a:cs typeface="Times New Roman" panose="02020603050405020304" pitchFamily="18" charset="0"/>
              </a:rPr>
              <a:t>His claim to be the Messiah. </a:t>
            </a:r>
          </a:p>
          <a:p>
            <a:pPr marL="285750" marR="0" indent="-285750">
              <a:lnSpc>
                <a:spcPct val="115000"/>
              </a:lnSpc>
              <a:spcAft>
                <a:spcPts val="800"/>
              </a:spcAft>
              <a:buFont typeface="Arial" panose="020B0604020202020204" pitchFamily="34" charset="0"/>
              <a:buChar char="•"/>
            </a:pPr>
            <a:endParaRPr lang="en-US" sz="1600" b="1" dirty="0">
              <a:highlight>
                <a:srgbClr val="FFFF00"/>
              </a:highlight>
              <a:latin typeface="Arial  "/>
              <a:cs typeface="Times New Roman" panose="02020603050405020304" pitchFamily="18" charset="0"/>
            </a:endParaRPr>
          </a:p>
          <a:p>
            <a:pPr marL="0" marR="0">
              <a:lnSpc>
                <a:spcPct val="115000"/>
              </a:lnSpc>
              <a:spcAft>
                <a:spcPts val="800"/>
              </a:spcAft>
            </a:pPr>
            <a:r>
              <a:rPr lang="en-US" sz="1600" b="1" kern="100" dirty="0">
                <a:solidFill>
                  <a:srgbClr val="C00000"/>
                </a:solidFill>
                <a:effectLst/>
                <a:latin typeface="Arial  "/>
                <a:ea typeface="Aptos" panose="020B0004020202020204" pitchFamily="34" charset="0"/>
                <a:cs typeface="Times New Roman" panose="02020603050405020304" pitchFamily="18" charset="0"/>
              </a:rPr>
              <a:t>2. How can you </a:t>
            </a:r>
            <a:r>
              <a:rPr lang="en-US" sz="1600" b="1" kern="100" dirty="0">
                <a:solidFill>
                  <a:srgbClr val="C00000"/>
                </a:solidFill>
                <a:latin typeface="Arial  "/>
                <a:ea typeface="Aptos" panose="020B0004020202020204" pitchFamily="34" charset="0"/>
                <a:cs typeface="Times New Roman" panose="02020603050405020304" pitchFamily="18" charset="0"/>
              </a:rPr>
              <a:t>we </a:t>
            </a:r>
            <a:r>
              <a:rPr lang="en-US" sz="1600" b="1" kern="100" dirty="0">
                <a:solidFill>
                  <a:srgbClr val="C00000"/>
                </a:solidFill>
                <a:effectLst/>
                <a:latin typeface="Arial  "/>
                <a:ea typeface="Aptos" panose="020B0004020202020204" pitchFamily="34" charset="0"/>
                <a:cs typeface="Times New Roman" panose="02020603050405020304" pitchFamily="18" charset="0"/>
              </a:rPr>
              <a:t>grow spiritually and help others come into a relationship with Jesus?</a:t>
            </a:r>
          </a:p>
          <a:p>
            <a:pPr marL="285750" marR="0" indent="-285750">
              <a:spcAft>
                <a:spcPts val="800"/>
              </a:spcAft>
              <a:buFont typeface="Arial" panose="020B0604020202020204" pitchFamily="34" charset="0"/>
              <a:buChar char="•"/>
            </a:pPr>
            <a:r>
              <a:rPr lang="en-US" sz="1600" b="1" kern="100" dirty="0">
                <a:effectLst/>
                <a:latin typeface="Arial  "/>
                <a:ea typeface="Aptos" panose="020B0004020202020204" pitchFamily="34" charset="0"/>
                <a:cs typeface="Times New Roman" panose="02020603050405020304" pitchFamily="18" charset="0"/>
              </a:rPr>
              <a:t>In our efforts to teach the gospel we must be careful not to convert someone to the</a:t>
            </a:r>
          </a:p>
          <a:p>
            <a:pPr marL="0" marR="0">
              <a:spcAft>
                <a:spcPts val="800"/>
              </a:spcAft>
            </a:pPr>
            <a:r>
              <a:rPr lang="en-US" sz="1600" b="1" kern="100" dirty="0">
                <a:latin typeface="Arial  "/>
                <a:ea typeface="Aptos" panose="020B0004020202020204" pitchFamily="34" charset="0"/>
                <a:cs typeface="Times New Roman" panose="02020603050405020304" pitchFamily="18" charset="0"/>
              </a:rPr>
              <a:t>     </a:t>
            </a:r>
            <a:r>
              <a:rPr lang="en-US" sz="1600" b="1" kern="100" dirty="0">
                <a:effectLst/>
                <a:latin typeface="Arial  "/>
                <a:ea typeface="Aptos" panose="020B0004020202020204" pitchFamily="34" charset="0"/>
                <a:cs typeface="Times New Roman" panose="02020603050405020304" pitchFamily="18" charset="0"/>
              </a:rPr>
              <a:t>Church but rather to teach them to become disciples of Jesus. Our role is to</a:t>
            </a:r>
          </a:p>
          <a:p>
            <a:pPr marL="0" marR="0">
              <a:spcAft>
                <a:spcPts val="800"/>
              </a:spcAft>
            </a:pPr>
            <a:r>
              <a:rPr lang="en-US" sz="1600" b="1" kern="100" dirty="0">
                <a:effectLst/>
                <a:latin typeface="Arial  "/>
                <a:ea typeface="Aptos" panose="020B0004020202020204" pitchFamily="34" charset="0"/>
                <a:cs typeface="Times New Roman" panose="02020603050405020304" pitchFamily="18" charset="0"/>
              </a:rPr>
              <a:t>     teach. The Holy Spirit will add them to the church. </a:t>
            </a:r>
          </a:p>
          <a:p>
            <a:pPr marL="285750" marR="0" indent="-285750">
              <a:lnSpc>
                <a:spcPct val="115000"/>
              </a:lnSpc>
              <a:spcAft>
                <a:spcPts val="800"/>
              </a:spcAft>
              <a:buFont typeface="Arial" panose="020B0604020202020204" pitchFamily="34" charset="0"/>
              <a:buChar char="•"/>
            </a:pPr>
            <a:r>
              <a:rPr lang="en-US" sz="1600" b="1" kern="100" dirty="0">
                <a:effectLst/>
                <a:latin typeface="Arial  "/>
                <a:ea typeface="Aptos" panose="020B0004020202020204" pitchFamily="34" charset="0"/>
                <a:cs typeface="Times New Roman" panose="02020603050405020304" pitchFamily="18" charset="0"/>
              </a:rPr>
              <a:t>This doesn’t lessen the importance of the church but puts the focus of our teaching on Jesus our Savior. </a:t>
            </a:r>
            <a:endParaRPr lang="en-US" sz="1600" b="1" kern="100" dirty="0">
              <a:latin typeface="Arial  "/>
              <a:ea typeface="Aptos" panose="020B0004020202020204" pitchFamily="34" charset="0"/>
              <a:cs typeface="Times New Roman" panose="02020603050405020304" pitchFamily="18" charset="0"/>
            </a:endParaRPr>
          </a:p>
          <a:p>
            <a:pPr marL="285750" marR="0" indent="-285750">
              <a:lnSpc>
                <a:spcPct val="115000"/>
              </a:lnSpc>
              <a:spcAft>
                <a:spcPts val="800"/>
              </a:spcAft>
              <a:buFont typeface="Arial" panose="020B0604020202020204" pitchFamily="34" charset="0"/>
              <a:buChar char="•"/>
            </a:pPr>
            <a:r>
              <a:rPr lang="en-US" sz="1600" b="1" kern="100" dirty="0">
                <a:effectLst/>
                <a:latin typeface="Arial  "/>
                <a:ea typeface="Aptos" panose="020B0004020202020204" pitchFamily="34" charset="0"/>
                <a:cs typeface="Times New Roman" panose="02020603050405020304" pitchFamily="18" charset="0"/>
              </a:rPr>
              <a:t>When we do this, we grow spiritually. </a:t>
            </a:r>
            <a:r>
              <a:rPr lang="en-US" sz="1600" b="1" kern="100" dirty="0">
                <a:effectLst/>
                <a:highlight>
                  <a:srgbClr val="FFFF00"/>
                </a:highlight>
                <a:latin typeface="Arial  "/>
                <a:ea typeface="Aptos" panose="020B0004020202020204" pitchFamily="34" charset="0"/>
                <a:cs typeface="Times New Roman" panose="02020603050405020304" pitchFamily="18" charset="0"/>
              </a:rPr>
              <a:t>Spiritual maturity is seen in how we are more and more like Jesus.</a:t>
            </a:r>
          </a:p>
          <a:p>
            <a:pPr marL="0" marR="0" algn="ctr">
              <a:spcAft>
                <a:spcPts val="800"/>
              </a:spcAft>
            </a:pPr>
            <a:r>
              <a:rPr lang="en-US" sz="1600" b="1" kern="0" dirty="0">
                <a:solidFill>
                  <a:srgbClr val="0070C0"/>
                </a:solidFill>
                <a:effectLst/>
                <a:latin typeface="Arial  "/>
                <a:ea typeface="Aptos" panose="020B0004020202020204" pitchFamily="34" charset="0"/>
                <a:cs typeface="Times New Roman" panose="02020603050405020304" pitchFamily="18" charset="0"/>
              </a:rPr>
              <a:t>"But when the fullness of time had come, God sent forth His Son, born of a woman, </a:t>
            </a:r>
          </a:p>
          <a:p>
            <a:pPr marL="0" marR="0" algn="ctr">
              <a:spcAft>
                <a:spcPts val="800"/>
              </a:spcAft>
            </a:pPr>
            <a:r>
              <a:rPr lang="en-US" sz="1600" b="1" kern="0" dirty="0">
                <a:solidFill>
                  <a:srgbClr val="0070C0"/>
                </a:solidFill>
                <a:effectLst/>
                <a:latin typeface="Arial  "/>
                <a:ea typeface="Aptos" panose="020B0004020202020204" pitchFamily="34" charset="0"/>
                <a:cs typeface="Times New Roman" panose="02020603050405020304" pitchFamily="18" charset="0"/>
              </a:rPr>
              <a:t>born under the</a:t>
            </a:r>
            <a:r>
              <a:rPr lang="en-US" sz="1600" b="1" kern="100" dirty="0">
                <a:solidFill>
                  <a:srgbClr val="0070C0"/>
                </a:solidFill>
                <a:latin typeface="Arial  "/>
                <a:ea typeface="Aptos" panose="020B0004020202020204" pitchFamily="34" charset="0"/>
                <a:cs typeface="Times New Roman" panose="02020603050405020304" pitchFamily="18" charset="0"/>
              </a:rPr>
              <a:t> </a:t>
            </a:r>
            <a:r>
              <a:rPr lang="en-US" sz="1600" b="1" kern="0" dirty="0">
                <a:solidFill>
                  <a:srgbClr val="0070C0"/>
                </a:solidFill>
                <a:effectLst/>
                <a:latin typeface="Arial  "/>
                <a:ea typeface="Aptos" panose="020B0004020202020204" pitchFamily="34" charset="0"/>
                <a:cs typeface="Times New Roman" panose="02020603050405020304" pitchFamily="18" charset="0"/>
              </a:rPr>
              <a:t>law," Galatians 4:4</a:t>
            </a:r>
            <a:endParaRPr lang="en-US" sz="1600" b="1" kern="100" dirty="0">
              <a:solidFill>
                <a:srgbClr val="0070C0"/>
              </a:solidFill>
              <a:effectLst/>
              <a:latin typeface="Arial  "/>
              <a:ea typeface="Aptos" panose="020B0004020202020204" pitchFamily="34" charset="0"/>
              <a:cs typeface="Times New Roman" panose="02020603050405020304" pitchFamily="18" charset="0"/>
            </a:endParaRPr>
          </a:p>
          <a:p>
            <a:pPr marL="285750" marR="0" indent="-285750">
              <a:lnSpc>
                <a:spcPct val="115000"/>
              </a:lnSpc>
              <a:spcAft>
                <a:spcPts val="800"/>
              </a:spcAft>
              <a:buFont typeface="Arial" panose="020B0604020202020204" pitchFamily="34" charset="0"/>
              <a:buChar char="•"/>
            </a:pPr>
            <a:endParaRPr lang="en-US" sz="1600" b="1" dirty="0">
              <a:highlight>
                <a:srgbClr val="FFFF00"/>
              </a:highlight>
              <a:latin typeface="Arial  "/>
            </a:endParaRPr>
          </a:p>
        </p:txBody>
      </p:sp>
    </p:spTree>
    <p:extLst>
      <p:ext uri="{BB962C8B-B14F-4D97-AF65-F5344CB8AC3E}">
        <p14:creationId xmlns:p14="http://schemas.microsoft.com/office/powerpoint/2010/main" val="14230516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flip="none" rotWithShape="1">
          <a:gsLst>
            <a:gs pos="7000">
              <a:schemeClr val="accent1">
                <a:lumMod val="5000"/>
                <a:lumOff val="95000"/>
              </a:schemeClr>
            </a:gs>
            <a:gs pos="0">
              <a:schemeClr val="accent1">
                <a:lumMod val="45000"/>
                <a:lumOff val="55000"/>
              </a:schemeClr>
            </a:gs>
            <a:gs pos="100000">
              <a:schemeClr val="accent1">
                <a:lumMod val="45000"/>
                <a:lumOff val="55000"/>
              </a:schemeClr>
            </a:gs>
            <a:gs pos="93000">
              <a:schemeClr val="accent1">
                <a:alpha val="50000"/>
                <a:lumMod val="50000"/>
                <a:lumOff val="50000"/>
              </a:schemeClr>
            </a:gs>
          </a:gsLst>
          <a:lin ang="5400000" scaled="0"/>
          <a:tileRect/>
        </a:gradFill>
        <a:effectLst/>
      </p:bgPr>
    </p:bg>
    <p:spTree>
      <p:nvGrpSpPr>
        <p:cNvPr id="1" name="">
          <a:extLst>
            <a:ext uri="{FF2B5EF4-FFF2-40B4-BE49-F238E27FC236}">
              <a16:creationId xmlns:a16="http://schemas.microsoft.com/office/drawing/2014/main" id="{5C8536DF-CFC9-D17D-1155-D1C03D908E16}"/>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927772A4-8532-F57C-579E-912A1077A3CB}"/>
              </a:ext>
            </a:extLst>
          </p:cNvPr>
          <p:cNvSpPr>
            <a:spLocks noGrp="1"/>
          </p:cNvSpPr>
          <p:nvPr>
            <p:ph type="subTitle" idx="1"/>
          </p:nvPr>
        </p:nvSpPr>
        <p:spPr>
          <a:xfrm>
            <a:off x="9624289" y="6613236"/>
            <a:ext cx="2567711" cy="244764"/>
          </a:xfrm>
          <a:solidFill>
            <a:srgbClr val="002060"/>
          </a:solidFill>
          <a:ln>
            <a:noFill/>
          </a:ln>
        </p:spPr>
        <p:txBody>
          <a:bodyPr>
            <a:normAutofit/>
          </a:bodyPr>
          <a:lstStyle/>
          <a:p>
            <a:r>
              <a:rPr lang="en-US" sz="1000" b="1" dirty="0">
                <a:solidFill>
                  <a:srgbClr val="FFC000"/>
                </a:solidFill>
                <a:latin typeface="Aptos Display" panose="020B0004020202020204" pitchFamily="34" charset="0"/>
              </a:rPr>
              <a:t>GENESIS EVANGELICAL MISSION (GEM)</a:t>
            </a:r>
          </a:p>
        </p:txBody>
      </p:sp>
      <p:sp>
        <p:nvSpPr>
          <p:cNvPr id="5" name="Title 4">
            <a:extLst>
              <a:ext uri="{FF2B5EF4-FFF2-40B4-BE49-F238E27FC236}">
                <a16:creationId xmlns:a16="http://schemas.microsoft.com/office/drawing/2014/main" id="{274B4E2F-9CBA-C7B9-D15C-FE041E864E71}"/>
              </a:ext>
            </a:extLst>
          </p:cNvPr>
          <p:cNvSpPr>
            <a:spLocks noGrp="1"/>
          </p:cNvSpPr>
          <p:nvPr>
            <p:ph type="ctrTitle"/>
          </p:nvPr>
        </p:nvSpPr>
        <p:spPr>
          <a:xfrm>
            <a:off x="2198254" y="110837"/>
            <a:ext cx="7795491" cy="387781"/>
          </a:xfrm>
          <a:solidFill>
            <a:srgbClr val="002060"/>
          </a:solidFill>
        </p:spPr>
        <p:txBody>
          <a:bodyPr>
            <a:normAutofit fontScale="90000"/>
          </a:bodyPr>
          <a:lstStyle/>
          <a:p>
            <a:r>
              <a:rPr lang="en-US" sz="2200" dirty="0">
                <a:solidFill>
                  <a:srgbClr val="FFC000"/>
                </a:solidFill>
              </a:rPr>
              <a:t>“</a:t>
            </a:r>
            <a:r>
              <a:rPr lang="en-US" sz="2200" b="1" dirty="0">
                <a:solidFill>
                  <a:srgbClr val="FFC000"/>
                </a:solidFill>
              </a:rPr>
              <a:t>BIBLE LIFE” Study </a:t>
            </a:r>
            <a:r>
              <a:rPr lang="en-US" sz="2200" b="1" dirty="0">
                <a:solidFill>
                  <a:schemeClr val="bg2"/>
                </a:solidFill>
              </a:rPr>
              <a:t> - </a:t>
            </a:r>
            <a:r>
              <a:rPr lang="en-US" sz="2200" dirty="0">
                <a:solidFill>
                  <a:schemeClr val="bg2"/>
                </a:solidFill>
              </a:rPr>
              <a:t>Exploring the message &amp; the ministry of Jesus Christ</a:t>
            </a:r>
          </a:p>
        </p:txBody>
      </p:sp>
      <p:sp>
        <p:nvSpPr>
          <p:cNvPr id="8" name="TextBox 7">
            <a:extLst>
              <a:ext uri="{FF2B5EF4-FFF2-40B4-BE49-F238E27FC236}">
                <a16:creationId xmlns:a16="http://schemas.microsoft.com/office/drawing/2014/main" id="{A6CF92F0-0B78-01CF-B043-49649C6D4F3C}"/>
              </a:ext>
            </a:extLst>
          </p:cNvPr>
          <p:cNvSpPr txBox="1"/>
          <p:nvPr/>
        </p:nvSpPr>
        <p:spPr>
          <a:xfrm>
            <a:off x="1388428" y="1055591"/>
            <a:ext cx="8041322" cy="369332"/>
          </a:xfrm>
          <a:prstGeom prst="rect">
            <a:avLst/>
          </a:prstGeom>
          <a:noFill/>
        </p:spPr>
        <p:txBody>
          <a:bodyPr wrap="square">
            <a:spAutoFit/>
          </a:bodyPr>
          <a:lstStyle/>
          <a:p>
            <a:r>
              <a:rPr lang="en-US" sz="1800" b="1" dirty="0">
                <a:effectLst/>
                <a:highlight>
                  <a:srgbClr val="FFFF00"/>
                </a:highlight>
                <a:latin typeface="Times New Roman" panose="02020603050405020304" pitchFamily="18" charset="0"/>
                <a:ea typeface="Calibri" panose="020F0502020204030204" pitchFamily="34" charset="0"/>
                <a:cs typeface="Times New Roman" panose="02020603050405020304" pitchFamily="18" charset="0"/>
              </a:rPr>
              <a:t>Scripture repeatedly teaches that Jesus was completely God and completely man</a:t>
            </a:r>
            <a:r>
              <a:rPr lang="en-US" sz="1800" dirty="0">
                <a:effectLst/>
                <a:highlight>
                  <a:srgbClr val="FFFF00"/>
                </a:highlight>
                <a:latin typeface="Times New Roman" panose="02020603050405020304" pitchFamily="18" charset="0"/>
                <a:ea typeface="Calibri" panose="020F0502020204030204" pitchFamily="34" charset="0"/>
                <a:cs typeface="Times New Roman" panose="02020603050405020304" pitchFamily="18" charset="0"/>
              </a:rPr>
              <a:t> </a:t>
            </a:r>
            <a:endParaRPr lang="en-US" dirty="0">
              <a:highlight>
                <a:srgbClr val="FFFF00"/>
              </a:highlight>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2249FB46-46DA-5506-45F2-5D3589BF79AE}"/>
              </a:ext>
            </a:extLst>
          </p:cNvPr>
          <p:cNvSpPr txBox="1"/>
          <p:nvPr/>
        </p:nvSpPr>
        <p:spPr>
          <a:xfrm>
            <a:off x="1475163" y="1599376"/>
            <a:ext cx="9241671" cy="2604944"/>
          </a:xfrm>
          <a:prstGeom prst="rect">
            <a:avLst/>
          </a:prstGeom>
          <a:noFill/>
        </p:spPr>
        <p:txBody>
          <a:bodyPr wrap="square">
            <a:spAutoFit/>
          </a:bodyPr>
          <a:lstStyle/>
          <a:p>
            <a:pPr marL="285750" marR="0" indent="-285750">
              <a:lnSpc>
                <a:spcPct val="150000"/>
              </a:lnSpc>
              <a:spcAft>
                <a:spcPts val="800"/>
              </a:spcAft>
              <a:buFont typeface="Arial" panose="020B0604020202020204" pitchFamily="34" charset="0"/>
              <a:buChar char="•"/>
            </a:pPr>
            <a:r>
              <a:rPr lang="en-US" sz="1700" b="1" dirty="0">
                <a:effectLst/>
                <a:latin typeface="Arial  "/>
                <a:ea typeface="Calibri" panose="020F0502020204030204" pitchFamily="34" charset="0"/>
                <a:cs typeface="Times New Roman" panose="02020603050405020304" pitchFamily="18" charset="0"/>
              </a:rPr>
              <a:t>He does not have two natures living in one body. He is not half God and half man. </a:t>
            </a:r>
          </a:p>
          <a:p>
            <a:pPr marL="285750" marR="0" indent="-285750">
              <a:lnSpc>
                <a:spcPct val="150000"/>
              </a:lnSpc>
              <a:spcAft>
                <a:spcPts val="800"/>
              </a:spcAft>
              <a:buFont typeface="Arial" panose="020B0604020202020204" pitchFamily="34" charset="0"/>
              <a:buChar char="•"/>
            </a:pPr>
            <a:r>
              <a:rPr lang="en-US" sz="1700" b="1" dirty="0">
                <a:effectLst/>
                <a:latin typeface="Arial  "/>
                <a:ea typeface="Calibri" panose="020F0502020204030204" pitchFamily="34" charset="0"/>
                <a:cs typeface="Times New Roman" panose="02020603050405020304" pitchFamily="18" charset="0"/>
              </a:rPr>
              <a:t>Scripture assumes we understand that He is completely man and completely God. Scripture never assumes He is half, quarter or a piece of God and/or man but that Jesus is totally and completely both. </a:t>
            </a:r>
          </a:p>
          <a:p>
            <a:pPr marL="285750" marR="0" indent="-285750">
              <a:lnSpc>
                <a:spcPct val="150000"/>
              </a:lnSpc>
              <a:spcAft>
                <a:spcPts val="800"/>
              </a:spcAft>
              <a:buFont typeface="Arial" panose="020B0604020202020204" pitchFamily="34" charset="0"/>
              <a:buChar char="•"/>
            </a:pPr>
            <a:r>
              <a:rPr lang="en-US" sz="1700" b="1" dirty="0">
                <a:effectLst/>
                <a:latin typeface="Arial  "/>
                <a:ea typeface="Calibri" panose="020F0502020204030204" pitchFamily="34" charset="0"/>
                <a:cs typeface="Times New Roman" panose="02020603050405020304" pitchFamily="18" charset="0"/>
              </a:rPr>
              <a:t>Jesus was totally and inseparably both God and man. It is important to know that Jesus was not 50% God and 50% man.</a:t>
            </a:r>
          </a:p>
        </p:txBody>
      </p:sp>
    </p:spTree>
    <p:extLst>
      <p:ext uri="{BB962C8B-B14F-4D97-AF65-F5344CB8AC3E}">
        <p14:creationId xmlns:p14="http://schemas.microsoft.com/office/powerpoint/2010/main" val="16756300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flip="none" rotWithShape="1">
          <a:gsLst>
            <a:gs pos="7000">
              <a:schemeClr val="accent1">
                <a:lumMod val="5000"/>
                <a:lumOff val="95000"/>
              </a:schemeClr>
            </a:gs>
            <a:gs pos="0">
              <a:schemeClr val="accent1">
                <a:lumMod val="45000"/>
                <a:lumOff val="55000"/>
              </a:schemeClr>
            </a:gs>
            <a:gs pos="100000">
              <a:schemeClr val="accent1">
                <a:lumMod val="45000"/>
                <a:lumOff val="55000"/>
              </a:schemeClr>
            </a:gs>
            <a:gs pos="93000">
              <a:schemeClr val="accent1">
                <a:alpha val="50000"/>
                <a:lumMod val="50000"/>
                <a:lumOff val="50000"/>
              </a:schemeClr>
            </a:gs>
          </a:gsLst>
          <a:lin ang="5400000" scaled="0"/>
          <a:tileRect/>
        </a:gradFill>
        <a:effectLst/>
      </p:bgPr>
    </p:bg>
    <p:spTree>
      <p:nvGrpSpPr>
        <p:cNvPr id="1" name="">
          <a:extLst>
            <a:ext uri="{FF2B5EF4-FFF2-40B4-BE49-F238E27FC236}">
              <a16:creationId xmlns:a16="http://schemas.microsoft.com/office/drawing/2014/main" id="{F41DF6F1-EB88-BA5D-CF1A-C5623CE62C4C}"/>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54F7372A-F0F3-4526-4718-8CAF00DB2243}"/>
              </a:ext>
            </a:extLst>
          </p:cNvPr>
          <p:cNvSpPr>
            <a:spLocks noGrp="1"/>
          </p:cNvSpPr>
          <p:nvPr>
            <p:ph type="subTitle" idx="1"/>
          </p:nvPr>
        </p:nvSpPr>
        <p:spPr>
          <a:xfrm>
            <a:off x="9624289" y="6613236"/>
            <a:ext cx="2567711" cy="244764"/>
          </a:xfrm>
          <a:solidFill>
            <a:srgbClr val="002060"/>
          </a:solidFill>
          <a:ln>
            <a:noFill/>
          </a:ln>
        </p:spPr>
        <p:txBody>
          <a:bodyPr>
            <a:normAutofit/>
          </a:bodyPr>
          <a:lstStyle/>
          <a:p>
            <a:r>
              <a:rPr lang="en-US" sz="1000" b="1" dirty="0">
                <a:solidFill>
                  <a:srgbClr val="FFC000"/>
                </a:solidFill>
                <a:latin typeface="Aptos Display" panose="020B0004020202020204" pitchFamily="34" charset="0"/>
              </a:rPr>
              <a:t>GENESIS EVANGELICAL MISSION (GEM)</a:t>
            </a:r>
          </a:p>
        </p:txBody>
      </p:sp>
      <p:sp>
        <p:nvSpPr>
          <p:cNvPr id="5" name="Title 4">
            <a:extLst>
              <a:ext uri="{FF2B5EF4-FFF2-40B4-BE49-F238E27FC236}">
                <a16:creationId xmlns:a16="http://schemas.microsoft.com/office/drawing/2014/main" id="{E997AA80-51D0-5AF2-9E8A-656A33B2F2B0}"/>
              </a:ext>
            </a:extLst>
          </p:cNvPr>
          <p:cNvSpPr>
            <a:spLocks noGrp="1"/>
          </p:cNvSpPr>
          <p:nvPr>
            <p:ph type="ctrTitle"/>
          </p:nvPr>
        </p:nvSpPr>
        <p:spPr>
          <a:xfrm>
            <a:off x="2272434" y="101312"/>
            <a:ext cx="7795491" cy="387781"/>
          </a:xfrm>
          <a:solidFill>
            <a:srgbClr val="002060"/>
          </a:solidFill>
        </p:spPr>
        <p:txBody>
          <a:bodyPr>
            <a:normAutofit fontScale="90000"/>
          </a:bodyPr>
          <a:lstStyle/>
          <a:p>
            <a:r>
              <a:rPr lang="en-US" sz="2200" dirty="0">
                <a:solidFill>
                  <a:srgbClr val="FFC000"/>
                </a:solidFill>
              </a:rPr>
              <a:t>“</a:t>
            </a:r>
            <a:r>
              <a:rPr lang="en-US" sz="2200" b="1" dirty="0">
                <a:solidFill>
                  <a:srgbClr val="FFC000"/>
                </a:solidFill>
              </a:rPr>
              <a:t>BIBLE LIFE” Study </a:t>
            </a:r>
            <a:r>
              <a:rPr lang="en-US" sz="2200" b="1" dirty="0">
                <a:solidFill>
                  <a:schemeClr val="bg2"/>
                </a:solidFill>
              </a:rPr>
              <a:t> - </a:t>
            </a:r>
            <a:r>
              <a:rPr lang="en-US" sz="2200" dirty="0">
                <a:solidFill>
                  <a:schemeClr val="bg2"/>
                </a:solidFill>
              </a:rPr>
              <a:t>Exploring the message &amp; the ministry of Jesus Christ</a:t>
            </a:r>
          </a:p>
        </p:txBody>
      </p:sp>
      <p:sp>
        <p:nvSpPr>
          <p:cNvPr id="4" name="TextBox 3">
            <a:extLst>
              <a:ext uri="{FF2B5EF4-FFF2-40B4-BE49-F238E27FC236}">
                <a16:creationId xmlns:a16="http://schemas.microsoft.com/office/drawing/2014/main" id="{7FAD9D86-B03F-6134-8943-D33C199B8CBA}"/>
              </a:ext>
            </a:extLst>
          </p:cNvPr>
          <p:cNvSpPr txBox="1"/>
          <p:nvPr/>
        </p:nvSpPr>
        <p:spPr>
          <a:xfrm>
            <a:off x="1981199" y="1154659"/>
            <a:ext cx="8315325" cy="5269199"/>
          </a:xfrm>
          <a:prstGeom prst="rect">
            <a:avLst/>
          </a:prstGeom>
          <a:noFill/>
        </p:spPr>
        <p:txBody>
          <a:bodyPr wrap="square">
            <a:spAutoFit/>
          </a:bodyPr>
          <a:lstStyle/>
          <a:p>
            <a:pPr marL="0" marR="0"/>
            <a:r>
              <a:rPr lang="en-US" b="1" dirty="0">
                <a:solidFill>
                  <a:srgbClr val="C00000"/>
                </a:solidFill>
                <a:latin typeface="Arial  "/>
                <a:cs typeface="Times New Roman" panose="02020603050405020304" pitchFamily="18" charset="0"/>
              </a:rPr>
              <a:t>Jesus is Christ!</a:t>
            </a:r>
          </a:p>
          <a:p>
            <a:pPr marL="0" marR="0"/>
            <a:r>
              <a:rPr lang="en-US" dirty="0">
                <a:solidFill>
                  <a:srgbClr val="0070C0"/>
                </a:solidFill>
                <a:latin typeface="Arial  "/>
                <a:cs typeface="Times New Roman" panose="02020603050405020304" pitchFamily="18" charset="0"/>
              </a:rPr>
              <a:t> Acts 18:5 When Silas and Timothy had come from Macedonia, </a:t>
            </a:r>
            <a:r>
              <a:rPr lang="en-US" dirty="0">
                <a:solidFill>
                  <a:srgbClr val="0070C0"/>
                </a:solidFill>
                <a:highlight>
                  <a:srgbClr val="FFFF00"/>
                </a:highlight>
                <a:latin typeface="Arial  "/>
                <a:cs typeface="Times New Roman" panose="02020603050405020304" pitchFamily="18" charset="0"/>
              </a:rPr>
              <a:t>Paul was compelled by the Spirit and testified to the Jews that Jesus is the Christ.</a:t>
            </a:r>
          </a:p>
          <a:p>
            <a:pPr marL="0" marR="0">
              <a:lnSpc>
                <a:spcPts val="1800"/>
              </a:lnSpc>
            </a:pPr>
            <a:endParaRPr lang="en-US" dirty="0">
              <a:latin typeface="Arial  "/>
              <a:cs typeface="Times New Roman" panose="02020603050405020304" pitchFamily="18" charset="0"/>
            </a:endParaRPr>
          </a:p>
          <a:p>
            <a:pPr marL="342900" marR="0" lvl="0" indent="-342900">
              <a:lnSpc>
                <a:spcPct val="150000"/>
              </a:lnSpc>
              <a:buFont typeface="Symbol" panose="05050102010706020507" pitchFamily="18" charset="2"/>
              <a:buChar char=""/>
            </a:pPr>
            <a:r>
              <a:rPr lang="en-US" dirty="0">
                <a:latin typeface="Arial  "/>
                <a:cs typeface="Times New Roman" panose="02020603050405020304" pitchFamily="18" charset="0"/>
              </a:rPr>
              <a:t>Jesus (savior) Christ (Lord)</a:t>
            </a:r>
          </a:p>
          <a:p>
            <a:pPr marL="342900" indent="-342900">
              <a:lnSpc>
                <a:spcPct val="150000"/>
              </a:lnSpc>
              <a:buFont typeface="Symbol" panose="05050102010706020507" pitchFamily="18" charset="2"/>
              <a:buChar char=""/>
            </a:pPr>
            <a:r>
              <a:rPr lang="en-US" sz="1800" dirty="0">
                <a:solidFill>
                  <a:srgbClr val="252525"/>
                </a:solidFill>
                <a:effectLst/>
                <a:latin typeface="Arial  "/>
                <a:ea typeface="Calibri" panose="020F0502020204030204" pitchFamily="34" charset="0"/>
                <a:cs typeface="Times New Roman" panose="02020603050405020304" pitchFamily="18" charset="0"/>
              </a:rPr>
              <a:t>The statement “Jesus is Lord” means that Jesus is God.</a:t>
            </a:r>
            <a:endParaRPr lang="en-US" sz="1800" dirty="0">
              <a:effectLst/>
              <a:latin typeface="Arial  "/>
              <a:ea typeface="Calibri" panose="020F0502020204030204" pitchFamily="34" charset="0"/>
              <a:cs typeface="Times New Roman" panose="02020603050405020304" pitchFamily="18" charset="0"/>
            </a:endParaRPr>
          </a:p>
          <a:p>
            <a:pPr marL="342900" marR="0" lvl="0" indent="-342900">
              <a:lnSpc>
                <a:spcPct val="150000"/>
              </a:lnSpc>
              <a:buFont typeface="Symbol" panose="05050102010706020507" pitchFamily="18" charset="2"/>
              <a:buChar char=""/>
            </a:pPr>
            <a:r>
              <a:rPr lang="en-US" sz="1800" dirty="0">
                <a:solidFill>
                  <a:srgbClr val="252525"/>
                </a:solidFill>
                <a:effectLst/>
                <a:latin typeface="Arial  "/>
                <a:ea typeface="Calibri" panose="020F0502020204030204" pitchFamily="34" charset="0"/>
                <a:cs typeface="Times New Roman" panose="02020603050405020304" pitchFamily="18" charset="0"/>
              </a:rPr>
              <a:t>If Jesus is Lord, then He has the right to tell us what to do.</a:t>
            </a:r>
          </a:p>
          <a:p>
            <a:pPr marL="342900" marR="0" lvl="0" indent="-342900">
              <a:lnSpc>
                <a:spcPct val="150000"/>
              </a:lnSpc>
              <a:buFont typeface="Symbol" panose="05050102010706020507" pitchFamily="18" charset="2"/>
              <a:buChar char=""/>
            </a:pPr>
            <a:r>
              <a:rPr lang="en-US" sz="1800" dirty="0">
                <a:solidFill>
                  <a:srgbClr val="252525"/>
                </a:solidFill>
                <a:effectLst/>
                <a:latin typeface="Arial  "/>
                <a:ea typeface="Calibri" panose="020F0502020204030204" pitchFamily="34" charset="0"/>
                <a:cs typeface="Times New Roman" panose="02020603050405020304" pitchFamily="18" charset="0"/>
              </a:rPr>
              <a:t>Jesus is Lord of all. </a:t>
            </a:r>
          </a:p>
          <a:p>
            <a:pPr marL="342900" indent="-342900">
              <a:lnSpc>
                <a:spcPct val="150000"/>
              </a:lnSpc>
              <a:buFont typeface="Symbol" panose="05050102010706020507" pitchFamily="18" charset="2"/>
              <a:buChar char=""/>
            </a:pPr>
            <a:r>
              <a:rPr lang="en-US" sz="1800" dirty="0">
                <a:solidFill>
                  <a:srgbClr val="353535"/>
                </a:solidFill>
                <a:effectLst/>
                <a:latin typeface="Arial  "/>
                <a:ea typeface="Calibri" panose="020F0502020204030204" pitchFamily="34" charset="0"/>
                <a:cs typeface="Times New Roman" panose="02020603050405020304" pitchFamily="18" charset="0"/>
              </a:rPr>
              <a:t>If someone confesses “Jesus is Lord” but doesn’t actually submit to his “power and authority,” they are </a:t>
            </a:r>
            <a:r>
              <a:rPr lang="en-US" sz="1800" i="1" dirty="0">
                <a:solidFill>
                  <a:srgbClr val="353535"/>
                </a:solidFill>
                <a:effectLst/>
                <a:latin typeface="Arial  "/>
                <a:ea typeface="Calibri" panose="020F0502020204030204" pitchFamily="34" charset="0"/>
                <a:cs typeface="Times New Roman" panose="02020603050405020304" pitchFamily="18" charset="0"/>
              </a:rPr>
              <a:t>contradicting themselves</a:t>
            </a:r>
            <a:r>
              <a:rPr lang="en-US" sz="1800" dirty="0">
                <a:solidFill>
                  <a:srgbClr val="353535"/>
                </a:solidFill>
                <a:effectLst/>
                <a:latin typeface="Arial  "/>
                <a:ea typeface="Calibri" panose="020F0502020204030204" pitchFamily="34" charset="0"/>
                <a:cs typeface="Times New Roman" panose="02020603050405020304" pitchFamily="18" charset="0"/>
              </a:rPr>
              <a:t>.</a:t>
            </a:r>
            <a:endParaRPr lang="en-US" sz="1800" dirty="0">
              <a:effectLst/>
              <a:latin typeface="Arial  "/>
              <a:ea typeface="Calibri" panose="020F0502020204030204" pitchFamily="34" charset="0"/>
              <a:cs typeface="Times New Roman" panose="02020603050405020304" pitchFamily="18" charset="0"/>
            </a:endParaRPr>
          </a:p>
          <a:p>
            <a:pPr marL="342900" marR="0" lvl="0" indent="-342900">
              <a:lnSpc>
                <a:spcPct val="150000"/>
              </a:lnSpc>
              <a:buFont typeface="Symbol" panose="05050102010706020507" pitchFamily="18" charset="2"/>
              <a:buChar char=""/>
            </a:pPr>
            <a:r>
              <a:rPr lang="en-US" sz="1800" dirty="0">
                <a:solidFill>
                  <a:srgbClr val="252525"/>
                </a:solidFill>
                <a:effectLst/>
                <a:latin typeface="Arial  "/>
                <a:ea typeface="Calibri" panose="020F0502020204030204" pitchFamily="34" charset="0"/>
                <a:cs typeface="Times New Roman" panose="02020603050405020304" pitchFamily="18" charset="0"/>
              </a:rPr>
              <a:t>The soul that is touched by the Jesus, will be taught by Christ</a:t>
            </a:r>
          </a:p>
          <a:p>
            <a:pPr marL="342900" marR="0" lvl="0" indent="-342900">
              <a:lnSpc>
                <a:spcPct val="150000"/>
              </a:lnSpc>
              <a:buFont typeface="Symbol" panose="05050102010706020507" pitchFamily="18" charset="2"/>
              <a:buChar char=""/>
            </a:pPr>
            <a:r>
              <a:rPr lang="en-US" dirty="0">
                <a:highlight>
                  <a:srgbClr val="FFFF00"/>
                </a:highlight>
                <a:latin typeface="Arial  "/>
                <a:ea typeface="Calibri" panose="020F0502020204030204" pitchFamily="34" charset="0"/>
                <a:cs typeface="Times New Roman" panose="02020603050405020304" pitchFamily="18" charset="0"/>
              </a:rPr>
              <a:t>We are </a:t>
            </a:r>
            <a:r>
              <a:rPr lang="en-US" sz="1800" dirty="0">
                <a:effectLst/>
                <a:highlight>
                  <a:srgbClr val="FFFF00"/>
                </a:highlight>
                <a:latin typeface="Arial  "/>
                <a:ea typeface="Calibri" panose="020F0502020204030204" pitchFamily="34" charset="0"/>
                <a:cs typeface="Times New Roman" panose="02020603050405020304" pitchFamily="18" charset="0"/>
              </a:rPr>
              <a:t>SAVED from </a:t>
            </a:r>
            <a:r>
              <a:rPr lang="en-US" sz="1800" dirty="0">
                <a:effectLst/>
                <a:latin typeface="Arial  "/>
                <a:ea typeface="Calibri" panose="020F0502020204030204" pitchFamily="34" charset="0"/>
                <a:cs typeface="Times New Roman" panose="02020603050405020304" pitchFamily="18" charset="0"/>
              </a:rPr>
              <a:t>– condemnation and power of sin</a:t>
            </a:r>
            <a:endParaRPr lang="en-US" dirty="0">
              <a:latin typeface="Arial  "/>
              <a:ea typeface="Calibri" panose="020F0502020204030204" pitchFamily="34" charset="0"/>
              <a:cs typeface="Times New Roman" panose="02020603050405020304" pitchFamily="18" charset="0"/>
            </a:endParaRPr>
          </a:p>
          <a:p>
            <a:pPr marL="342900" marR="0" lvl="0" indent="-342900">
              <a:lnSpc>
                <a:spcPct val="150000"/>
              </a:lnSpc>
              <a:buFont typeface="Symbol" panose="05050102010706020507" pitchFamily="18" charset="2"/>
              <a:buChar char=""/>
            </a:pPr>
            <a:r>
              <a:rPr lang="en-US" sz="1800" dirty="0">
                <a:effectLst/>
                <a:highlight>
                  <a:srgbClr val="FFFF00"/>
                </a:highlight>
                <a:latin typeface="Arial  "/>
                <a:ea typeface="Calibri" panose="020F0502020204030204" pitchFamily="34" charset="0"/>
                <a:cs typeface="Times New Roman" panose="02020603050405020304" pitchFamily="18" charset="0"/>
              </a:rPr>
              <a:t>And SAVED </a:t>
            </a:r>
            <a:r>
              <a:rPr lang="en-US" dirty="0">
                <a:highlight>
                  <a:srgbClr val="FFFF00"/>
                </a:highlight>
                <a:latin typeface="Arial  "/>
                <a:ea typeface="Calibri" panose="020F0502020204030204" pitchFamily="34" charset="0"/>
                <a:cs typeface="Times New Roman" panose="02020603050405020304" pitchFamily="18" charset="0"/>
              </a:rPr>
              <a:t>to </a:t>
            </a:r>
            <a:r>
              <a:rPr lang="en-US" sz="1800" dirty="0">
                <a:effectLst/>
                <a:latin typeface="Arial  "/>
                <a:ea typeface="Calibri" panose="020F0502020204030204" pitchFamily="34" charset="0"/>
                <a:cs typeface="Times New Roman" panose="02020603050405020304" pitchFamily="18" charset="0"/>
              </a:rPr>
              <a:t>Serve show forth His riches</a:t>
            </a:r>
            <a:br>
              <a:rPr lang="en-US" sz="1800" dirty="0">
                <a:solidFill>
                  <a:srgbClr val="252525"/>
                </a:solidFill>
                <a:effectLst/>
                <a:latin typeface="Times New Roman" panose="02020603050405020304" pitchFamily="18" charset="0"/>
                <a:ea typeface="Calibri" panose="020F0502020204030204" pitchFamily="34" charset="0"/>
              </a:rPr>
            </a:br>
            <a:endParaRPr lang="en-US" dirty="0"/>
          </a:p>
        </p:txBody>
      </p:sp>
    </p:spTree>
    <p:extLst>
      <p:ext uri="{BB962C8B-B14F-4D97-AF65-F5344CB8AC3E}">
        <p14:creationId xmlns:p14="http://schemas.microsoft.com/office/powerpoint/2010/main" val="13932660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flip="none" rotWithShape="1">
          <a:gsLst>
            <a:gs pos="7000">
              <a:schemeClr val="accent1">
                <a:lumMod val="5000"/>
                <a:lumOff val="95000"/>
              </a:schemeClr>
            </a:gs>
            <a:gs pos="0">
              <a:schemeClr val="accent1">
                <a:lumMod val="45000"/>
                <a:lumOff val="55000"/>
              </a:schemeClr>
            </a:gs>
            <a:gs pos="100000">
              <a:schemeClr val="accent1">
                <a:lumMod val="45000"/>
                <a:lumOff val="55000"/>
              </a:schemeClr>
            </a:gs>
            <a:gs pos="93000">
              <a:schemeClr val="accent1">
                <a:alpha val="50000"/>
                <a:lumMod val="50000"/>
                <a:lumOff val="50000"/>
              </a:schemeClr>
            </a:gs>
          </a:gsLst>
          <a:lin ang="5400000" scaled="0"/>
          <a:tileRect/>
        </a:gradFill>
        <a:effectLst/>
      </p:bgPr>
    </p:bg>
    <p:spTree>
      <p:nvGrpSpPr>
        <p:cNvPr id="1" name="">
          <a:extLst>
            <a:ext uri="{FF2B5EF4-FFF2-40B4-BE49-F238E27FC236}">
              <a16:creationId xmlns:a16="http://schemas.microsoft.com/office/drawing/2014/main" id="{247B34D2-B214-CF0B-BFD5-0C9EB17FFB2E}"/>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E296F9D9-B901-616F-C845-A307E3119477}"/>
              </a:ext>
            </a:extLst>
          </p:cNvPr>
          <p:cNvSpPr>
            <a:spLocks noGrp="1"/>
          </p:cNvSpPr>
          <p:nvPr>
            <p:ph type="subTitle" idx="1"/>
          </p:nvPr>
        </p:nvSpPr>
        <p:spPr>
          <a:xfrm>
            <a:off x="9624289" y="6613236"/>
            <a:ext cx="2567711" cy="244764"/>
          </a:xfrm>
          <a:solidFill>
            <a:srgbClr val="002060"/>
          </a:solidFill>
          <a:ln>
            <a:noFill/>
          </a:ln>
        </p:spPr>
        <p:txBody>
          <a:bodyPr>
            <a:normAutofit/>
          </a:bodyPr>
          <a:lstStyle/>
          <a:p>
            <a:r>
              <a:rPr lang="en-US" sz="1000" b="1" dirty="0">
                <a:solidFill>
                  <a:srgbClr val="FFC000"/>
                </a:solidFill>
                <a:latin typeface="Aptos Display" panose="020B0004020202020204" pitchFamily="34" charset="0"/>
              </a:rPr>
              <a:t>GENESIS EVANGELICAL MISSION (GEM)</a:t>
            </a:r>
          </a:p>
        </p:txBody>
      </p:sp>
      <p:sp>
        <p:nvSpPr>
          <p:cNvPr id="5" name="Title 4">
            <a:extLst>
              <a:ext uri="{FF2B5EF4-FFF2-40B4-BE49-F238E27FC236}">
                <a16:creationId xmlns:a16="http://schemas.microsoft.com/office/drawing/2014/main" id="{06BF0811-CA66-41FD-698F-D51FD4475580}"/>
              </a:ext>
            </a:extLst>
          </p:cNvPr>
          <p:cNvSpPr>
            <a:spLocks noGrp="1"/>
          </p:cNvSpPr>
          <p:nvPr>
            <p:ph type="ctrTitle"/>
          </p:nvPr>
        </p:nvSpPr>
        <p:spPr>
          <a:xfrm>
            <a:off x="2272434" y="101312"/>
            <a:ext cx="7795491" cy="387781"/>
          </a:xfrm>
          <a:solidFill>
            <a:srgbClr val="002060"/>
          </a:solidFill>
        </p:spPr>
        <p:txBody>
          <a:bodyPr>
            <a:normAutofit fontScale="90000"/>
          </a:bodyPr>
          <a:lstStyle/>
          <a:p>
            <a:r>
              <a:rPr lang="en-US" sz="2200" dirty="0">
                <a:solidFill>
                  <a:srgbClr val="FFC000"/>
                </a:solidFill>
              </a:rPr>
              <a:t>“</a:t>
            </a:r>
            <a:r>
              <a:rPr lang="en-US" sz="2200" b="1" dirty="0">
                <a:solidFill>
                  <a:srgbClr val="FFC000"/>
                </a:solidFill>
              </a:rPr>
              <a:t>BIBLE LIFE” Study </a:t>
            </a:r>
            <a:r>
              <a:rPr lang="en-US" sz="2200" b="1" dirty="0">
                <a:solidFill>
                  <a:schemeClr val="bg2"/>
                </a:solidFill>
              </a:rPr>
              <a:t> - </a:t>
            </a:r>
            <a:r>
              <a:rPr lang="en-US" sz="2200" dirty="0">
                <a:solidFill>
                  <a:schemeClr val="bg2"/>
                </a:solidFill>
              </a:rPr>
              <a:t>Exploring the message &amp; the ministry of Jesus Christ</a:t>
            </a:r>
          </a:p>
        </p:txBody>
      </p:sp>
      <p:sp>
        <p:nvSpPr>
          <p:cNvPr id="6" name="TextBox 5">
            <a:extLst>
              <a:ext uri="{FF2B5EF4-FFF2-40B4-BE49-F238E27FC236}">
                <a16:creationId xmlns:a16="http://schemas.microsoft.com/office/drawing/2014/main" id="{B56B3E8F-5804-E9F3-49C9-5B99DC8B7DEC}"/>
              </a:ext>
            </a:extLst>
          </p:cNvPr>
          <p:cNvSpPr txBox="1"/>
          <p:nvPr/>
        </p:nvSpPr>
        <p:spPr>
          <a:xfrm>
            <a:off x="1952625" y="963689"/>
            <a:ext cx="6096000" cy="4618380"/>
          </a:xfrm>
          <a:prstGeom prst="rect">
            <a:avLst/>
          </a:prstGeom>
          <a:noFill/>
        </p:spPr>
        <p:txBody>
          <a:bodyPr wrap="square">
            <a:spAutoFit/>
          </a:bodyPr>
          <a:lstStyle/>
          <a:p>
            <a:pPr marL="0" marR="0">
              <a:lnSpc>
                <a:spcPct val="150000"/>
              </a:lnSpc>
            </a:pPr>
            <a:r>
              <a:rPr lang="en-US" b="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Jesus:</a:t>
            </a:r>
          </a:p>
          <a:p>
            <a:pPr marL="342900" marR="0" indent="-342900">
              <a:lnSpc>
                <a:spcPct val="150000"/>
              </a:lnSpc>
              <a:buFont typeface="+mj-lt"/>
              <a:buAutoNum type="arabicPeriod"/>
            </a:pP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He is Lord of our thoughts</a:t>
            </a:r>
          </a:p>
          <a:p>
            <a:pPr marL="342900" marR="0" indent="-342900">
              <a:lnSpc>
                <a:spcPct val="150000"/>
              </a:lnSpc>
              <a:buFont typeface="+mj-lt"/>
              <a:buAutoNum type="arabicPeriod"/>
            </a:pPr>
            <a:r>
              <a:rPr lang="en-US" sz="1800" b="1" dirty="0">
                <a:effectLst/>
                <a:latin typeface="Times New Roman" panose="02020603050405020304" pitchFamily="18" charset="0"/>
                <a:ea typeface="Calibri" panose="020F0502020204030204" pitchFamily="34" charset="0"/>
              </a:rPr>
              <a:t>He is Lord of our priorities</a:t>
            </a:r>
          </a:p>
          <a:p>
            <a:pPr marL="342900" marR="0" indent="-342900">
              <a:lnSpc>
                <a:spcPct val="150000"/>
              </a:lnSpc>
              <a:buFont typeface="+mj-lt"/>
              <a:buAutoNum type="arabicPeriod"/>
            </a:pPr>
            <a:r>
              <a:rPr lang="en-US" sz="1800" b="1" dirty="0">
                <a:effectLst/>
                <a:latin typeface="Times New Roman" panose="02020603050405020304" pitchFamily="18" charset="0"/>
                <a:ea typeface="Calibri" panose="020F0502020204030204" pitchFamily="34" charset="0"/>
              </a:rPr>
              <a:t>He is Lord of our desires</a:t>
            </a:r>
          </a:p>
          <a:p>
            <a:pPr marL="342900" marR="0" indent="-342900">
              <a:lnSpc>
                <a:spcPct val="150000"/>
              </a:lnSpc>
              <a:buFont typeface="+mj-lt"/>
              <a:buAutoNum type="arabicPeriod"/>
            </a:pPr>
            <a:r>
              <a:rPr lang="en-US" sz="1800" b="1" dirty="0">
                <a:effectLst/>
                <a:latin typeface="Times New Roman" panose="02020603050405020304" pitchFamily="18" charset="0"/>
                <a:ea typeface="Calibri" panose="020F0502020204030204" pitchFamily="34" charset="0"/>
              </a:rPr>
              <a:t>He is Lord of our speech</a:t>
            </a:r>
          </a:p>
          <a:p>
            <a:pPr marL="342900" marR="0" indent="-342900">
              <a:lnSpc>
                <a:spcPct val="150000"/>
              </a:lnSpc>
              <a:buFont typeface="+mj-lt"/>
              <a:buAutoNum type="arabicPeriod"/>
            </a:pPr>
            <a:r>
              <a:rPr lang="en-US" sz="1800" b="1" dirty="0">
                <a:effectLst/>
                <a:latin typeface="Times New Roman" panose="02020603050405020304" pitchFamily="18" charset="0"/>
                <a:ea typeface="Calibri" panose="020F0502020204030204" pitchFamily="34" charset="0"/>
              </a:rPr>
              <a:t>He is Lord of our prayers</a:t>
            </a:r>
          </a:p>
          <a:p>
            <a:pPr marL="342900" marR="0" indent="-342900">
              <a:lnSpc>
                <a:spcPct val="150000"/>
              </a:lnSpc>
              <a:buFont typeface="+mj-lt"/>
              <a:buAutoNum type="arabicPeriod"/>
            </a:pPr>
            <a:r>
              <a:rPr lang="en-US" sz="1800" b="1" dirty="0">
                <a:effectLst/>
                <a:latin typeface="Times New Roman" panose="02020603050405020304" pitchFamily="18" charset="0"/>
                <a:ea typeface="Calibri" panose="020F0502020204030204" pitchFamily="34" charset="0"/>
              </a:rPr>
              <a:t>He is Lord of our relationships</a:t>
            </a:r>
          </a:p>
          <a:p>
            <a:pPr marL="342900" marR="0" indent="-342900">
              <a:lnSpc>
                <a:spcPct val="150000"/>
              </a:lnSpc>
              <a:buFont typeface="+mj-lt"/>
              <a:buAutoNum type="arabicPeriod"/>
            </a:pPr>
            <a:r>
              <a:rPr lang="en-US" sz="1800" b="1" dirty="0">
                <a:effectLst/>
                <a:latin typeface="Times New Roman" panose="02020603050405020304" pitchFamily="18" charset="0"/>
                <a:ea typeface="Calibri" panose="020F0502020204030204" pitchFamily="34" charset="0"/>
              </a:rPr>
              <a:t>He is Lord of our resources</a:t>
            </a:r>
          </a:p>
          <a:p>
            <a:pPr marL="342900" marR="0" indent="-342900">
              <a:lnSpc>
                <a:spcPct val="150000"/>
              </a:lnSpc>
              <a:buFont typeface="+mj-lt"/>
              <a:buAutoNum type="arabicPeriod"/>
            </a:pPr>
            <a:r>
              <a:rPr lang="en-US" sz="1800" b="1" dirty="0">
                <a:effectLst/>
                <a:latin typeface="Times New Roman" panose="02020603050405020304" pitchFamily="18" charset="0"/>
                <a:ea typeface="Calibri" panose="020F0502020204030204" pitchFamily="34" charset="0"/>
              </a:rPr>
              <a:t>He is Lord of our temples (bodies)</a:t>
            </a:r>
          </a:p>
          <a:p>
            <a:pPr marL="342900" marR="0" indent="-342900">
              <a:lnSpc>
                <a:spcPct val="150000"/>
              </a:lnSpc>
              <a:buFont typeface="+mj-lt"/>
              <a:buAutoNum type="arabicPeriod"/>
            </a:pPr>
            <a:r>
              <a:rPr lang="en-US" sz="1800" b="1" dirty="0">
                <a:effectLst/>
                <a:latin typeface="Times New Roman" panose="02020603050405020304" pitchFamily="18" charset="0"/>
                <a:ea typeface="Calibri" panose="020F0502020204030204" pitchFamily="34" charset="0"/>
              </a:rPr>
              <a:t>He is Lord of our Labor</a:t>
            </a:r>
          </a:p>
          <a:p>
            <a:pPr marL="342900" marR="0" indent="-342900">
              <a:lnSpc>
                <a:spcPct val="150000"/>
              </a:lnSpc>
              <a:buFont typeface="+mj-lt"/>
              <a:buAutoNum type="arabicPeriod"/>
            </a:pPr>
            <a:r>
              <a:rPr lang="en-US" sz="1800" b="1" dirty="0">
                <a:effectLst/>
                <a:latin typeface="Times New Roman" panose="02020603050405020304" pitchFamily="18" charset="0"/>
                <a:ea typeface="Calibri" panose="020F0502020204030204" pitchFamily="34" charset="0"/>
              </a:rPr>
              <a:t>Lord of our Service</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638153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gradFill flip="none" rotWithShape="1">
          <a:gsLst>
            <a:gs pos="7000">
              <a:schemeClr val="accent1">
                <a:lumMod val="5000"/>
                <a:lumOff val="95000"/>
              </a:schemeClr>
            </a:gs>
            <a:gs pos="0">
              <a:schemeClr val="accent1">
                <a:lumMod val="45000"/>
                <a:lumOff val="55000"/>
              </a:schemeClr>
            </a:gs>
            <a:gs pos="100000">
              <a:schemeClr val="accent1">
                <a:lumMod val="45000"/>
                <a:lumOff val="55000"/>
              </a:schemeClr>
            </a:gs>
            <a:gs pos="93000">
              <a:schemeClr val="accent1">
                <a:alpha val="50000"/>
                <a:lumMod val="50000"/>
                <a:lumOff val="50000"/>
              </a:schemeClr>
            </a:gs>
          </a:gsLst>
          <a:lin ang="5400000" scaled="0"/>
          <a:tileRect/>
        </a:gradFill>
        <a:effectLst/>
      </p:bgPr>
    </p:bg>
    <p:spTree>
      <p:nvGrpSpPr>
        <p:cNvPr id="1" name="">
          <a:extLst>
            <a:ext uri="{FF2B5EF4-FFF2-40B4-BE49-F238E27FC236}">
              <a16:creationId xmlns:a16="http://schemas.microsoft.com/office/drawing/2014/main" id="{643F3DEA-C19E-704E-E7CB-B621B3D42148}"/>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C3139951-29F7-1AAA-CCD0-7E967C979A19}"/>
              </a:ext>
            </a:extLst>
          </p:cNvPr>
          <p:cNvSpPr>
            <a:spLocks noGrp="1"/>
          </p:cNvSpPr>
          <p:nvPr>
            <p:ph type="subTitle" idx="1"/>
          </p:nvPr>
        </p:nvSpPr>
        <p:spPr>
          <a:xfrm>
            <a:off x="9624289" y="6613236"/>
            <a:ext cx="2567711" cy="244764"/>
          </a:xfrm>
          <a:solidFill>
            <a:srgbClr val="002060"/>
          </a:solidFill>
          <a:ln>
            <a:noFill/>
          </a:ln>
        </p:spPr>
        <p:txBody>
          <a:bodyPr>
            <a:normAutofit/>
          </a:bodyPr>
          <a:lstStyle/>
          <a:p>
            <a:r>
              <a:rPr lang="en-US" sz="1000" b="1" dirty="0">
                <a:solidFill>
                  <a:srgbClr val="FFC000"/>
                </a:solidFill>
                <a:latin typeface="Aptos Display" panose="020B0004020202020204" pitchFamily="34" charset="0"/>
              </a:rPr>
              <a:t>GENESIS EVANGELICAL MISSION (GEM)</a:t>
            </a:r>
          </a:p>
        </p:txBody>
      </p:sp>
      <p:sp>
        <p:nvSpPr>
          <p:cNvPr id="5" name="Title 4">
            <a:extLst>
              <a:ext uri="{FF2B5EF4-FFF2-40B4-BE49-F238E27FC236}">
                <a16:creationId xmlns:a16="http://schemas.microsoft.com/office/drawing/2014/main" id="{CAD477E7-0059-5D57-BFD5-5884B07323F3}"/>
              </a:ext>
            </a:extLst>
          </p:cNvPr>
          <p:cNvSpPr>
            <a:spLocks noGrp="1"/>
          </p:cNvSpPr>
          <p:nvPr>
            <p:ph type="ctrTitle"/>
          </p:nvPr>
        </p:nvSpPr>
        <p:spPr>
          <a:xfrm>
            <a:off x="2272434" y="101312"/>
            <a:ext cx="7795491" cy="387781"/>
          </a:xfrm>
          <a:solidFill>
            <a:srgbClr val="002060"/>
          </a:solidFill>
        </p:spPr>
        <p:txBody>
          <a:bodyPr>
            <a:normAutofit fontScale="90000"/>
          </a:bodyPr>
          <a:lstStyle/>
          <a:p>
            <a:r>
              <a:rPr lang="en-US" sz="2200" dirty="0">
                <a:solidFill>
                  <a:srgbClr val="FFC000"/>
                </a:solidFill>
              </a:rPr>
              <a:t>“</a:t>
            </a:r>
            <a:r>
              <a:rPr lang="en-US" sz="2200" b="1" dirty="0">
                <a:solidFill>
                  <a:srgbClr val="FFC000"/>
                </a:solidFill>
              </a:rPr>
              <a:t>BIBLE LIFE” Study </a:t>
            </a:r>
            <a:r>
              <a:rPr lang="en-US" sz="2200" b="1" dirty="0">
                <a:solidFill>
                  <a:schemeClr val="bg2"/>
                </a:solidFill>
              </a:rPr>
              <a:t> - </a:t>
            </a:r>
            <a:r>
              <a:rPr lang="en-US" sz="2200" dirty="0">
                <a:solidFill>
                  <a:schemeClr val="bg2"/>
                </a:solidFill>
              </a:rPr>
              <a:t>Exploring the message &amp; the ministry of Jesus Christ</a:t>
            </a:r>
          </a:p>
        </p:txBody>
      </p:sp>
    </p:spTree>
    <p:extLst>
      <p:ext uri="{BB962C8B-B14F-4D97-AF65-F5344CB8AC3E}">
        <p14:creationId xmlns:p14="http://schemas.microsoft.com/office/powerpoint/2010/main" val="26429688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gradFill flip="none" rotWithShape="1">
          <a:gsLst>
            <a:gs pos="7000">
              <a:schemeClr val="accent1">
                <a:lumMod val="5000"/>
                <a:lumOff val="95000"/>
              </a:schemeClr>
            </a:gs>
            <a:gs pos="0">
              <a:schemeClr val="accent1">
                <a:lumMod val="45000"/>
                <a:lumOff val="55000"/>
              </a:schemeClr>
            </a:gs>
            <a:gs pos="100000">
              <a:schemeClr val="accent1">
                <a:lumMod val="45000"/>
                <a:lumOff val="55000"/>
              </a:schemeClr>
            </a:gs>
            <a:gs pos="93000">
              <a:schemeClr val="accent1">
                <a:alpha val="50000"/>
                <a:lumMod val="50000"/>
                <a:lumOff val="50000"/>
              </a:schemeClr>
            </a:gs>
          </a:gsLst>
          <a:lin ang="5400000" scaled="0"/>
          <a:tileRect/>
        </a:gradFill>
        <a:effectLst/>
      </p:bgPr>
    </p:bg>
    <p:spTree>
      <p:nvGrpSpPr>
        <p:cNvPr id="1" name="">
          <a:extLst>
            <a:ext uri="{FF2B5EF4-FFF2-40B4-BE49-F238E27FC236}">
              <a16:creationId xmlns:a16="http://schemas.microsoft.com/office/drawing/2014/main" id="{3D79710E-C6BC-989A-711C-00A1976D32E8}"/>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B9E653C5-7F32-1CC6-B9DD-EF5DCAE23448}"/>
              </a:ext>
            </a:extLst>
          </p:cNvPr>
          <p:cNvSpPr>
            <a:spLocks noGrp="1"/>
          </p:cNvSpPr>
          <p:nvPr>
            <p:ph type="subTitle" idx="1"/>
          </p:nvPr>
        </p:nvSpPr>
        <p:spPr>
          <a:xfrm>
            <a:off x="9624289" y="6613236"/>
            <a:ext cx="2567711" cy="244764"/>
          </a:xfrm>
          <a:solidFill>
            <a:srgbClr val="002060"/>
          </a:solidFill>
          <a:ln>
            <a:noFill/>
          </a:ln>
        </p:spPr>
        <p:txBody>
          <a:bodyPr>
            <a:normAutofit/>
          </a:bodyPr>
          <a:lstStyle/>
          <a:p>
            <a:r>
              <a:rPr lang="en-US" sz="1000" b="1" dirty="0">
                <a:solidFill>
                  <a:srgbClr val="FFC000"/>
                </a:solidFill>
                <a:latin typeface="Aptos Display" panose="020B0004020202020204" pitchFamily="34" charset="0"/>
              </a:rPr>
              <a:t>GENESIS EVANGELICAL MISSION (GEM)</a:t>
            </a:r>
          </a:p>
        </p:txBody>
      </p:sp>
      <p:sp>
        <p:nvSpPr>
          <p:cNvPr id="5" name="Title 4">
            <a:extLst>
              <a:ext uri="{FF2B5EF4-FFF2-40B4-BE49-F238E27FC236}">
                <a16:creationId xmlns:a16="http://schemas.microsoft.com/office/drawing/2014/main" id="{A69A1333-ECB9-31C8-AA2F-252F9134374E}"/>
              </a:ext>
            </a:extLst>
          </p:cNvPr>
          <p:cNvSpPr>
            <a:spLocks noGrp="1"/>
          </p:cNvSpPr>
          <p:nvPr>
            <p:ph type="ctrTitle"/>
          </p:nvPr>
        </p:nvSpPr>
        <p:spPr>
          <a:xfrm>
            <a:off x="2198254" y="110837"/>
            <a:ext cx="7795491" cy="387781"/>
          </a:xfrm>
          <a:solidFill>
            <a:srgbClr val="002060"/>
          </a:solidFill>
        </p:spPr>
        <p:txBody>
          <a:bodyPr>
            <a:normAutofit fontScale="90000"/>
          </a:bodyPr>
          <a:lstStyle/>
          <a:p>
            <a:r>
              <a:rPr lang="en-US" sz="2200" dirty="0">
                <a:solidFill>
                  <a:srgbClr val="FFC000"/>
                </a:solidFill>
              </a:rPr>
              <a:t>“</a:t>
            </a:r>
            <a:r>
              <a:rPr lang="en-US" sz="2200" b="1" dirty="0">
                <a:solidFill>
                  <a:srgbClr val="FFC000"/>
                </a:solidFill>
              </a:rPr>
              <a:t>BIBLE LIFE” Study </a:t>
            </a:r>
            <a:r>
              <a:rPr lang="en-US" sz="2200" b="1" dirty="0">
                <a:solidFill>
                  <a:schemeClr val="bg2"/>
                </a:solidFill>
              </a:rPr>
              <a:t> - </a:t>
            </a:r>
            <a:r>
              <a:rPr lang="en-US" sz="2200" dirty="0">
                <a:solidFill>
                  <a:schemeClr val="bg2"/>
                </a:solidFill>
              </a:rPr>
              <a:t>Exploring the message &amp; the ministry of Jesus Christ</a:t>
            </a:r>
          </a:p>
        </p:txBody>
      </p:sp>
    </p:spTree>
    <p:extLst>
      <p:ext uri="{BB962C8B-B14F-4D97-AF65-F5344CB8AC3E}">
        <p14:creationId xmlns:p14="http://schemas.microsoft.com/office/powerpoint/2010/main" val="186271285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1937</TotalTime>
  <Words>3247</Words>
  <Application>Microsoft Office PowerPoint</Application>
  <PresentationFormat>Widescreen</PresentationFormat>
  <Paragraphs>402</Paragraphs>
  <Slides>20</Slides>
  <Notes>20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20</vt:i4>
      </vt:variant>
    </vt:vector>
  </HeadingPairs>
  <TitlesOfParts>
    <vt:vector size="28" baseType="lpstr">
      <vt:lpstr>Aptos</vt:lpstr>
      <vt:lpstr>Aptos Display</vt:lpstr>
      <vt:lpstr>Arial</vt:lpstr>
      <vt:lpstr>Arial  </vt:lpstr>
      <vt:lpstr>Calibri</vt:lpstr>
      <vt:lpstr>Symbol</vt:lpstr>
      <vt:lpstr>Times New Roman</vt:lpstr>
      <vt:lpstr>Office Theme</vt:lpstr>
      <vt:lpstr>“BIBLE LIFE” Study  - Exploring the message &amp; the ministry of Jesus Christ</vt:lpstr>
      <vt:lpstr>“BIBLE LIFE” Study  - Exploring the message &amp; the ministry of Jesus Christ</vt:lpstr>
      <vt:lpstr>“BIBLE LIFE” Study  - Exploring the message &amp; the ministry of Jesus Christ</vt:lpstr>
      <vt:lpstr>“BIBLE LIFE” Study  - Exploring the message &amp; the ministry of Jesus Christ</vt:lpstr>
      <vt:lpstr>“BIBLE LIFE” Study  - Exploring the message &amp; the ministry of Jesus Christ</vt:lpstr>
      <vt:lpstr>“BIBLE LIFE” Study  - Exploring the message &amp; the ministry of Jesus Christ</vt:lpstr>
      <vt:lpstr>“BIBLE LIFE” Study  - Exploring the message &amp; the ministry of Jesus Christ</vt:lpstr>
      <vt:lpstr>“BIBLE LIFE” Study  - Exploring the message &amp; the ministry of Jesus Christ</vt:lpstr>
      <vt:lpstr>“BIBLE LIFE” Study  - Exploring the message &amp; the ministry of Jesus Christ</vt:lpstr>
      <vt:lpstr>“BIBLE LIFE” Study  - Exploring the message &amp; the ministry of Jesus Christ</vt:lpstr>
      <vt:lpstr>“BIBLE LIFE” Study  - Exploring the message &amp; the ministry of Jesus Christ</vt:lpstr>
      <vt:lpstr>“BIBLE LIFE” Study  - Exploring the message &amp; the ministry of Jesus Christ</vt:lpstr>
      <vt:lpstr>“BIBLE LIFE” Study  - Exploring the message &amp; the ministry of Jesus Christ</vt:lpstr>
      <vt:lpstr>“BIBLE LIFE” Study  - Exploring the message &amp; the ministry of Jesus Christ</vt:lpstr>
      <vt:lpstr>“BIBLE LIFE” Study  - Exploring the message &amp; the ministry of Jesus Christ</vt:lpstr>
      <vt:lpstr>“BIBLE LIFE” Study  - Exploring the message &amp; the ministry of Jesus Christ</vt:lpstr>
      <vt:lpstr>“BIBLE LIFE” Study  - Exploring the message &amp; the ministry of Jesus Christ</vt:lpstr>
      <vt:lpstr>“BIBLE LIFE” Study  - Exploring the message &amp; the ministry of Jesus Christ</vt:lpstr>
      <vt:lpstr>“BIBLE LIFE” Study  - Exploring the message &amp; the ministry of Jesus Christ</vt:lpstr>
      <vt:lpstr>“BIBLE LIFE” Study  - Exploring the message &amp; the ministry of Jesus Christ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RAMESH MEDASANI</dc:creator>
  <cp:lastModifiedBy>RAMESH MEDASANI</cp:lastModifiedBy>
  <cp:revision>3</cp:revision>
  <dcterms:created xsi:type="dcterms:W3CDTF">2025-01-01T22:30:59Z</dcterms:created>
  <dcterms:modified xsi:type="dcterms:W3CDTF">2025-01-03T16:50:36Z</dcterms:modified>
</cp:coreProperties>
</file>